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62" r:id="rId2"/>
    <p:sldId id="291" r:id="rId3"/>
    <p:sldId id="387" r:id="rId4"/>
    <p:sldId id="394" r:id="rId5"/>
    <p:sldId id="289" r:id="rId6"/>
    <p:sldId id="389" r:id="rId7"/>
    <p:sldId id="388" r:id="rId8"/>
    <p:sldId id="392" r:id="rId9"/>
    <p:sldId id="391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ECFF"/>
    <a:srgbClr val="663300"/>
    <a:srgbClr val="000099"/>
    <a:srgbClr val="CCFFFF"/>
    <a:srgbClr val="FFCCFF"/>
    <a:srgbClr val="CC6AA4"/>
    <a:srgbClr val="005000"/>
    <a:srgbClr val="FF990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312" autoAdjust="0"/>
  </p:normalViewPr>
  <p:slideViewPr>
    <p:cSldViewPr>
      <p:cViewPr varScale="1">
        <p:scale>
          <a:sx n="66" d="100"/>
          <a:sy n="66" d="100"/>
        </p:scale>
        <p:origin x="6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2" d="100"/>
        <a:sy n="82" d="100"/>
      </p:scale>
      <p:origin x="0" y="8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AA84A3-01CE-47B7-87DC-EB508A5729E7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267904-596B-4817-8E39-A0BB4098967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19331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242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7357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1093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2210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7753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0517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9306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267904-596B-4817-8E39-A0BB40989678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3239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bg1">
                <a:lumMod val="85000"/>
              </a:schemeClr>
            </a:gs>
            <a:gs pos="98000">
              <a:srgbClr val="5E9EFF">
                <a:alpha val="66000"/>
              </a:srgbClr>
            </a:gs>
            <a:gs pos="98000">
              <a:srgbClr val="5E9EFF">
                <a:alpha val="66000"/>
              </a:srgbClr>
            </a:gs>
            <a:gs pos="98000">
              <a:srgbClr val="5E9EFF">
                <a:alpha val="66000"/>
              </a:srgbClr>
            </a:gs>
            <a:gs pos="100000">
              <a:srgbClr val="FFCCCC">
                <a:alpha val="67000"/>
              </a:srgbClr>
            </a:gs>
            <a:gs pos="100000">
              <a:srgbClr val="FFCCCC"/>
            </a:gs>
            <a:gs pos="85000">
              <a:srgbClr val="FFFFCC"/>
            </a:gs>
            <a:gs pos="45000">
              <a:schemeClr val="accent5">
                <a:lumMod val="40000"/>
                <a:lumOff val="60000"/>
              </a:schemeClr>
            </a:gs>
            <a:gs pos="70000">
              <a:srgbClr val="C4D6EB"/>
            </a:gs>
            <a:gs pos="100000">
              <a:srgbClr val="FFEBFA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tmp"/><Relationship Id="rId5" Type="http://schemas.openxmlformats.org/officeDocument/2006/relationships/image" Target="../media/image3.tmp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f7q9tZtdjaY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79331" y="188640"/>
            <a:ext cx="8785339" cy="6480720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636420" y="6412762"/>
            <a:ext cx="328068" cy="256598"/>
          </a:xfrm>
          <a:prstGeom prst="actionButtonHome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8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Подсказки для открытия темы занятия:</a:t>
            </a:r>
            <a:r>
              <a:rPr lang="ru-RU" sz="4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  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002060"/>
                </a:solidFill>
              </a:rPr>
              <a:t>1. Ни </a:t>
            </a:r>
            <a:r>
              <a:rPr lang="ru-RU" b="1" dirty="0">
                <a:solidFill>
                  <a:srgbClr val="002060"/>
                </a:solidFill>
              </a:rPr>
              <a:t>одно государство в мире не сможет обойтись без них.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2.  Это основная форма доходов государства.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3. На территории РФ они подразделяются на 3 вида – федеральные, региональные и местные 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4 .  Это периодические принудительные платежи граждан из их имуществ и доходов, идущие на нужды государства и общества и установленные в законодательном порядке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2060"/>
                </a:solidFill>
              </a:rPr>
              <a:t>5. Каждому гражданину в России присваивается идентификационный номер налогоплательщика (ИНН) — уникальный код для учёта в налоговых органах сведений о каждом налогоплательщике и его обязательствах</a:t>
            </a:r>
          </a:p>
          <a:p>
            <a:pPr marL="0" indent="0">
              <a:buNone/>
            </a:pP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accent5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141" y="116632"/>
            <a:ext cx="8964288" cy="6617997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07141" y="1196752"/>
            <a:ext cx="864096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</a:t>
            </a:r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ЗАНЯТИЯ: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75556" y="2147081"/>
            <a:ext cx="7992888" cy="3785652"/>
          </a:xfrm>
          <a:prstGeom prst="rect">
            <a:avLst/>
          </a:prstGeom>
          <a:solidFill>
            <a:schemeClr val="accent1">
              <a:lumMod val="75000"/>
              <a:alpha val="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Как граждане участвуют в формировании бюджета страны, </a:t>
            </a:r>
          </a:p>
          <a:p>
            <a:pPr algn="ctr"/>
            <a:r>
              <a:rPr lang="ru-RU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или </a:t>
            </a:r>
          </a:p>
          <a:p>
            <a:pPr algn="ctr"/>
            <a:r>
              <a:rPr lang="ru-RU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Почему надо платить налоги</a:t>
            </a:r>
            <a:endParaRPr lang="ru-RU" sz="4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1621" y="771040"/>
            <a:ext cx="3828571" cy="52502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2" y="857250"/>
            <a:ext cx="8694193" cy="4890484"/>
          </a:xfrm>
          <a:prstGeom prst="rect">
            <a:avLst/>
          </a:prstGeom>
        </p:spPr>
      </p:pic>
      <p:pic>
        <p:nvPicPr>
          <p:cNvPr id="2" name="Рисунок 1" descr="Федеральная налоговая служба - Google Chrom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03" y="836712"/>
            <a:ext cx="8694193" cy="4680520"/>
          </a:xfrm>
          <a:prstGeom prst="rect">
            <a:avLst/>
          </a:prstGeom>
        </p:spPr>
      </p:pic>
      <p:pic>
        <p:nvPicPr>
          <p:cNvPr id="3" name="Рисунок 2" descr="Личный кабинет налогоплательщика — физического лица - Google Chrome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35" y="836712"/>
            <a:ext cx="8816180" cy="4746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5415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79331" y="188640"/>
            <a:ext cx="8785339" cy="6480720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5" name="Управляющая кнопка: домой 14">
            <a:hlinkClick r:id="rId3" action="ppaction://hlinksldjump" highlightClick="1"/>
          </p:cNvPr>
          <p:cNvSpPr/>
          <p:nvPr/>
        </p:nvSpPr>
        <p:spPr>
          <a:xfrm>
            <a:off x="8636420" y="6412762"/>
            <a:ext cx="328068" cy="256598"/>
          </a:xfrm>
          <a:prstGeom prst="actionButtonHome">
            <a:avLst/>
          </a:prstGeom>
          <a:solidFill>
            <a:schemeClr val="accent3">
              <a:lumMod val="20000"/>
              <a:lumOff val="80000"/>
            </a:schemeClr>
          </a:solidFill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8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sz="4800" b="1" spc="50" dirty="0" smtClean="0">
                <a:ln w="11430"/>
                <a:solidFill>
                  <a:schemeClr val="accent4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48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Виды налогов, уплачиваемых гражданами</a:t>
            </a:r>
            <a:r>
              <a:rPr lang="ru-RU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России                 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9777510"/>
              </p:ext>
            </p:extLst>
          </p:nvPr>
        </p:nvGraphicFramePr>
        <p:xfrm>
          <a:off x="827584" y="2189296"/>
          <a:ext cx="7704856" cy="36879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6544"/>
                <a:gridCol w="2808312"/>
              </a:tblGrid>
              <a:tr h="7375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ВИД НАЛОГА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СТАВКА</a:t>
                      </a:r>
                      <a:endParaRPr lang="ru-RU" sz="2000" dirty="0"/>
                    </a:p>
                  </a:txBody>
                  <a:tcPr/>
                </a:tc>
              </a:tr>
              <a:tr h="7375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НАЛОГ НА ДОХОДЫ ФИЗИЧЕСКИХ ЛИЦ (ПОДОХОДНЫЙ)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13%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7375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НАЛОГ НА ИМУЩЕСТВО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0,3%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7375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ТРАНСПОРТНЫЙ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Зависит от категории ТС и мощности двигателя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  <a:tr h="737595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ЗЕМЕЛЬНЫЙ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rgbClr val="002060"/>
                          </a:solidFill>
                        </a:rPr>
                        <a:t>0,1%</a:t>
                      </a:r>
                      <a:endParaRPr lang="ru-RU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43866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pic>
        <p:nvPicPr>
          <p:cNvPr id="6" name="Схема 1"/>
          <p:cNvPicPr>
            <a:picLocks noChangeArrowheads="1"/>
          </p:cNvPicPr>
          <p:nvPr/>
        </p:nvPicPr>
        <p:blipFill>
          <a:blip r:embed="rId3" cstate="print"/>
          <a:srcRect l="-3453" r="-2711"/>
          <a:stretch>
            <a:fillRect/>
          </a:stretch>
        </p:blipFill>
        <p:spPr bwMode="auto">
          <a:xfrm>
            <a:off x="1331640" y="1432280"/>
            <a:ext cx="7344816" cy="4589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59632" y="369530"/>
            <a:ext cx="66967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КУДА ИДУТ НАЛОГИ?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6093073"/>
            <a:ext cx="52565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0000FF"/>
                </a:solidFill>
                <a:latin typeface="Times New Roman" panose="02020603050405020304" pitchFamily="18" charset="0"/>
                <a:ea typeface="Calibri" panose="020F0502020204030204" pitchFamily="34" charset="0"/>
                <a:hlinkClick r:id="rId4"/>
              </a:rPr>
              <a:t>https://www.youtube.com/watch?v=f7q9tZtdjaY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259632" y="369530"/>
            <a:ext cx="74168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Задание 1. Соотнесите термины и определения</a:t>
            </a:r>
            <a:endParaRPr lang="ru-RU" sz="2400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067397"/>
              </p:ext>
            </p:extLst>
          </p:nvPr>
        </p:nvGraphicFramePr>
        <p:xfrm>
          <a:off x="467544" y="831195"/>
          <a:ext cx="8424936" cy="57240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15033"/>
                <a:gridCol w="5209903"/>
              </a:tblGrid>
              <a:tr h="3381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1. Налоговый орган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А. Лицо, обязанное в соответствии с законодательством уплатить налог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3381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2. Налог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Б. Участки земли на территории муниципальных образований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512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3. Налогоплательщик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В. Документ, который применяется для учёта в налоговых органах сведений о каждом налогоплательщике и его обязательствах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686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4. Объект налогообложения по транспортному налогу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Г. Личные доходы, которые получает человек в виде денежных средств, в натуральной форме, в виде материальной выгоды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686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5. Объект налогообложения по земельному налогу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Д. Орган государственной власти, в обязанности которого входит контроль за полнотой и своевременностью уплаты налогов в соответствии с законодательством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512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6. Ставка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Е. Автомобили, мотоциклы, мотороллеры, катера, яхты, моторные лодки и другие средства водного и воздушного транспорта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512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7. Налоговое уведомление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Ж. Сумма, которую должен заплатить налогоплательщик в случае нарушения сроков уплаты налога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686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8. Пеня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З. Документ, содержащий информацию о расчёте суммы налога к уплате, отправляемый налоговым органом налогоплательщику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6866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9. ИНН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И. Обязательный индивидуальный безвозмездный платёж, осуществляемый физическими и юридическими лицами в бюджет государства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  <a:tr h="5124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>
                          <a:effectLst/>
                        </a:rPr>
                        <a:t>10. Объект налогообложения по подоходному налогу</a:t>
                      </a:r>
                      <a:endParaRPr lang="ru-RU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</a:rPr>
                        <a:t>К. Норма обложения с единицы налоговой базы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2167" marR="4216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7437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404664"/>
            <a:ext cx="864096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Задание 2: Определить величину налога, которую должны оплатить граждане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1769914"/>
            <a:ext cx="8352928" cy="470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Цырен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после долгих поисков работы 1 марта текущего года наконец-то её нашёл. В первые два месяца заработная плата была установлена в размере 20 000 руб., далее она повысилась до 25 000 руб. в месяц. 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Сэсэг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30 ноября текущего года владеет земельным участком для целей личного подсобного хозяйства. Кадастровая стоимость земельного участка 100 000 руб. Кроме того, в августе в одном из торговых центров  г. Улан-Удэ она выиграла приз на 5000 рублей.  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Зоригто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апреле текущего года приобрёл автомобиль стоимостью 300 000 руб. с двигателем мощностью 250 л. с. </a:t>
            </a:r>
            <a:endParaRPr lang="ru-RU" sz="20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</a:t>
            </a:r>
            <a:r>
              <a:rPr lang="ru-RU" sz="20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Нима</a:t>
            </a: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обучаясь в очной бюджетной аспирантуре, на протяжении года получал стипендию в размере 3500 руб. в месяц.</a:t>
            </a:r>
            <a:endParaRPr lang="ru-RU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3132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04664"/>
            <a:ext cx="864096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Задание 3: Установите правильность суждений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5536" y="1700808"/>
            <a:ext cx="849694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Налоги взимаются только с физических лиц 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Налоги – это обязательные, безвозмездные платежи в пользу государства </a:t>
            </a:r>
            <a:endParaRPr lang="ru-RU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НДС – налог на добавленную стоимость 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Акцизами облагаются товары первой необходимости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Налоги идут на создание общественных благ 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6. Налоги – основной источник формирования бюджета 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Налог на имущество физических лиц исчисляется исходя из кадастровой стоимости земельного участка, находящегося в собственности налогоплательщика</a:t>
            </a:r>
            <a:endParaRPr lang="ru-RU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8. Транспортный налог – это региональный налог </a:t>
            </a:r>
            <a:endParaRPr lang="ru-RU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42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107141" y="116632"/>
            <a:ext cx="8929718" cy="6624736"/>
          </a:xfrm>
          <a:prstGeom prst="rect">
            <a:avLst/>
          </a:prstGeom>
          <a:noFill/>
          <a:ln w="88900" cap="rnd" cmpd="thickThin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719572" y="1402901"/>
            <a:ext cx="7704856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32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Сегодня на уроке я: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ea typeface="Times New Roman" pitchFamily="18" charset="0"/>
                <a:cs typeface="Arial" pitchFamily="34" charset="0"/>
              </a:rPr>
              <a:t>Открыл   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solidFill>
                  <a:srgbClr val="002060"/>
                </a:solidFill>
                <a:cs typeface="Arial" pitchFamily="34" charset="0"/>
              </a:rPr>
              <a:t>Почувствовал   …………………….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cs typeface="Arial" pitchFamily="34" charset="0"/>
              </a:rPr>
              <a:t>Помог …………………………….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solidFill>
                  <a:srgbClr val="002060"/>
                </a:solidFill>
                <a:cs typeface="Arial" pitchFamily="34" charset="0"/>
              </a:rPr>
              <a:t>Выстроил …………………………….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cs typeface="Arial" pitchFamily="34" charset="0"/>
              </a:rPr>
              <a:t>Создал …………………………………….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solidFill>
                  <a:srgbClr val="002060"/>
                </a:solidFill>
                <a:cs typeface="Arial" pitchFamily="34" charset="0"/>
              </a:rPr>
              <a:t>Задумался ………………………………….</a:t>
            </a:r>
          </a:p>
          <a:p>
            <a:pPr marR="0" lvl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cs typeface="Arial" pitchFamily="34" charset="0"/>
              </a:rPr>
              <a:t>У меня получилось ……………………………………..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88640"/>
            <a:ext cx="864096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Рефлексия</a:t>
            </a:r>
            <a:endParaRPr lang="ru-RU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" name="Содержимое 4" descr="smiley_with_thumbs_up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27800" y="5237551"/>
            <a:ext cx="1800200" cy="11723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083113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17365D"/>
      </a:hlink>
      <a:folHlink>
        <a:srgbClr val="0066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6684</TotalTime>
  <Words>601</Words>
  <Application>Microsoft Office PowerPoint</Application>
  <PresentationFormat>Экран (4:3)</PresentationFormat>
  <Paragraphs>75</Paragraphs>
  <Slides>9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Times New Roman</vt:lpstr>
      <vt:lpstr>Тема Office</vt:lpstr>
      <vt:lpstr> Подсказки для открытия темы занятия:                  </vt:lpstr>
      <vt:lpstr>Презентация PowerPoint</vt:lpstr>
      <vt:lpstr>Презентация PowerPoint</vt:lpstr>
      <vt:lpstr> Виды налогов, уплачиваемых гражданами России              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1</dc:creator>
  <cp:lastModifiedBy>User</cp:lastModifiedBy>
  <cp:revision>717</cp:revision>
  <dcterms:created xsi:type="dcterms:W3CDTF">2016-09-12T18:18:42Z</dcterms:created>
  <dcterms:modified xsi:type="dcterms:W3CDTF">2020-08-24T10:20:25Z</dcterms:modified>
</cp:coreProperties>
</file>