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67" r:id="rId5"/>
    <p:sldId id="268" r:id="rId6"/>
    <p:sldId id="261" r:id="rId7"/>
    <p:sldId id="262" r:id="rId8"/>
    <p:sldId id="263" r:id="rId9"/>
    <p:sldId id="270" r:id="rId10"/>
    <p:sldId id="264" r:id="rId11"/>
    <p:sldId id="269" r:id="rId12"/>
    <p:sldId id="265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1337-A590-4CBE-AE69-2C5BCC53F63B}" type="datetimeFigureOut">
              <a:rPr lang="ru-RU" smtClean="0"/>
              <a:pPr/>
              <a:t>17.11.2015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C137-102A-4566-8F36-C68B84390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1337-A590-4CBE-AE69-2C5BCC53F63B}" type="datetimeFigureOut">
              <a:rPr lang="ru-RU" smtClean="0"/>
              <a:pPr/>
              <a:t>17.11.2015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C137-102A-4566-8F36-C68B84390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1337-A590-4CBE-AE69-2C5BCC53F63B}" type="datetimeFigureOut">
              <a:rPr lang="ru-RU" smtClean="0"/>
              <a:pPr/>
              <a:t>17.11.2015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C137-102A-4566-8F36-C68B84390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1337-A590-4CBE-AE69-2C5BCC53F63B}" type="datetimeFigureOut">
              <a:rPr lang="ru-RU" smtClean="0"/>
              <a:pPr/>
              <a:t>17.11.2015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C137-102A-4566-8F36-C68B84390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1337-A590-4CBE-AE69-2C5BCC53F63B}" type="datetimeFigureOut">
              <a:rPr lang="ru-RU" smtClean="0"/>
              <a:pPr/>
              <a:t>17.11.2015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C137-102A-4566-8F36-C68B84390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1337-A590-4CBE-AE69-2C5BCC53F63B}" type="datetimeFigureOut">
              <a:rPr lang="ru-RU" smtClean="0"/>
              <a:pPr/>
              <a:t>17.11.2015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C137-102A-4566-8F36-C68B84390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1337-A590-4CBE-AE69-2C5BCC53F63B}" type="datetimeFigureOut">
              <a:rPr lang="ru-RU" smtClean="0"/>
              <a:pPr/>
              <a:t>17.11.2015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C137-102A-4566-8F36-C68B84390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1337-A590-4CBE-AE69-2C5BCC53F63B}" type="datetimeFigureOut">
              <a:rPr lang="ru-RU" smtClean="0"/>
              <a:pPr/>
              <a:t>17.11.2015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C137-102A-4566-8F36-C68B84390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1337-A590-4CBE-AE69-2C5BCC53F63B}" type="datetimeFigureOut">
              <a:rPr lang="ru-RU" smtClean="0"/>
              <a:pPr/>
              <a:t>17.11.2015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F8CC137-102A-4566-8F36-C68B843905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1337-A590-4CBE-AE69-2C5BCC53F63B}" type="datetimeFigureOut">
              <a:rPr lang="ru-RU" smtClean="0"/>
              <a:pPr/>
              <a:t>17.11.2015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C137-102A-4566-8F36-C68B84390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1337-A590-4CBE-AE69-2C5BCC53F63B}" type="datetimeFigureOut">
              <a:rPr lang="ru-RU" smtClean="0"/>
              <a:pPr/>
              <a:t>17.11.2015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C137-102A-4566-8F36-C68B843905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8761337-A590-4CBE-AE69-2C5BCC53F63B}" type="datetimeFigureOut">
              <a:rPr lang="ru-RU" smtClean="0"/>
              <a:pPr/>
              <a:t>17.11.2015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F8CC137-102A-4566-8F36-C68B84390587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Решение показательных уравнений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ru-RU" dirty="0" smtClean="0"/>
              <a:t>Урок алгебры и начала анализа в 11 классе</a:t>
            </a:r>
          </a:p>
          <a:p>
            <a:r>
              <a:rPr lang="ru-RU" dirty="0" smtClean="0"/>
              <a:t>учитель: </a:t>
            </a:r>
            <a:r>
              <a:rPr lang="ru-RU" dirty="0" err="1" smtClean="0"/>
              <a:t>Гомбожапова</a:t>
            </a:r>
            <a:r>
              <a:rPr lang="ru-RU" dirty="0" smtClean="0"/>
              <a:t> Д.С.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/>
              <a:t>Цели урока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lvl="0">
              <a:buNone/>
            </a:pPr>
            <a:r>
              <a:rPr lang="ru-RU" sz="3800" b="1" i="1" dirty="0"/>
              <a:t>1. Образовательная</a:t>
            </a:r>
            <a:r>
              <a:rPr lang="ru-RU" sz="2000" b="1" i="1" dirty="0"/>
              <a:t>: </a:t>
            </a:r>
            <a:r>
              <a:rPr lang="ru-RU" sz="2000" dirty="0" smtClean="0"/>
              <a:t> </a:t>
            </a:r>
          </a:p>
          <a:p>
            <a:pPr lvl="0"/>
            <a:r>
              <a:rPr lang="ru-RU" sz="4900" dirty="0" smtClean="0"/>
              <a:t>повторить основные свойства показательной функции;</a:t>
            </a:r>
          </a:p>
          <a:p>
            <a:pPr lvl="0"/>
            <a:r>
              <a:rPr lang="ru-RU" sz="4900" dirty="0" smtClean="0"/>
              <a:t>рассмотреть типы показательных уравнений и познакомиться с методами их решения;</a:t>
            </a:r>
          </a:p>
          <a:p>
            <a:pPr lvl="0"/>
            <a:r>
              <a:rPr lang="ru-RU" sz="4900" dirty="0" smtClean="0"/>
              <a:t>закрепить полученные знания в ходе решения уравнений.</a:t>
            </a:r>
          </a:p>
          <a:p>
            <a:endParaRPr lang="ru-RU" sz="4900" dirty="0" smtClean="0"/>
          </a:p>
          <a:p>
            <a:pPr lvl="0">
              <a:buNone/>
            </a:pPr>
            <a:r>
              <a:rPr lang="ru-RU" sz="4900" i="1" dirty="0"/>
              <a:t>2. Развивающая:</a:t>
            </a:r>
            <a:r>
              <a:rPr lang="ru-RU" sz="4900" dirty="0"/>
              <a:t> </a:t>
            </a:r>
            <a:endParaRPr lang="ru-RU" sz="4900" dirty="0" smtClean="0"/>
          </a:p>
          <a:p>
            <a:pPr lvl="0"/>
            <a:r>
              <a:rPr lang="ru-RU" sz="4900" dirty="0" smtClean="0"/>
              <a:t>развитие познавательного интереса;</a:t>
            </a:r>
          </a:p>
          <a:p>
            <a:pPr lvl="0"/>
            <a:r>
              <a:rPr lang="ru-RU" sz="4900" dirty="0" smtClean="0"/>
              <a:t>развитие математически грамотной речи, сознательного восприятия учебного материала; </a:t>
            </a:r>
          </a:p>
          <a:p>
            <a:pPr lvl="0"/>
            <a:r>
              <a:rPr lang="ru-RU" sz="4900" dirty="0" smtClean="0"/>
              <a:t>развитие логического мышления и внимания;</a:t>
            </a:r>
          </a:p>
          <a:p>
            <a:pPr lvl="0"/>
            <a:r>
              <a:rPr lang="ru-RU" sz="4900" dirty="0" smtClean="0"/>
              <a:t>формирование потребности в приобретении новых знаний.</a:t>
            </a:r>
          </a:p>
          <a:p>
            <a:endParaRPr lang="ru-RU" sz="4900" dirty="0" smtClean="0"/>
          </a:p>
          <a:p>
            <a:pPr lvl="0">
              <a:buNone/>
            </a:pPr>
            <a:r>
              <a:rPr lang="ru-RU" sz="4900" i="1" dirty="0" smtClean="0"/>
              <a:t>3.Воспитательная:</a:t>
            </a:r>
            <a:r>
              <a:rPr lang="ru-RU" sz="4900" dirty="0" smtClean="0"/>
              <a:t> </a:t>
            </a:r>
          </a:p>
          <a:p>
            <a:r>
              <a:rPr lang="ru-RU" sz="4900" dirty="0" smtClean="0"/>
              <a:t>воспитание ответственности, </a:t>
            </a:r>
          </a:p>
          <a:p>
            <a:r>
              <a:rPr lang="ru-RU" sz="4900" dirty="0" smtClean="0"/>
              <a:t>умения принимать самостоятельные       решения;</a:t>
            </a:r>
          </a:p>
          <a:p>
            <a:pPr lvl="0"/>
            <a:r>
              <a:rPr lang="ru-RU" sz="4900" dirty="0" smtClean="0"/>
              <a:t>воспитание познавательной активности, культуры общения, культуры речи</a:t>
            </a:r>
          </a:p>
          <a:p>
            <a:pPr lvl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Ход урока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2000" dirty="0" smtClean="0"/>
              <a:t>Повторение теории</a:t>
            </a:r>
          </a:p>
          <a:p>
            <a:pPr lvl="0"/>
            <a:r>
              <a:rPr lang="ru-RU" sz="2000" dirty="0" smtClean="0"/>
              <a:t>Устная работа</a:t>
            </a:r>
          </a:p>
          <a:p>
            <a:pPr lvl="0"/>
            <a:r>
              <a:rPr lang="ru-RU" sz="2000" dirty="0" smtClean="0"/>
              <a:t>Простейшие уравнения</a:t>
            </a:r>
          </a:p>
          <a:p>
            <a:pPr lvl="0"/>
            <a:r>
              <a:rPr lang="ru-RU" sz="2000" dirty="0" smtClean="0"/>
              <a:t>Уравнения, решаемые методом замены переменной.</a:t>
            </a:r>
          </a:p>
          <a:p>
            <a:pPr lvl="0"/>
            <a:r>
              <a:rPr lang="ru-RU" sz="2000" dirty="0" smtClean="0"/>
              <a:t>Однородные.</a:t>
            </a:r>
          </a:p>
          <a:p>
            <a:pPr lvl="0"/>
            <a:r>
              <a:rPr lang="ru-RU" sz="2000" dirty="0" smtClean="0"/>
              <a:t>Домашнее задание</a:t>
            </a:r>
          </a:p>
          <a:p>
            <a:pPr lvl="0"/>
            <a:r>
              <a:rPr lang="ru-RU" sz="2000" dirty="0" smtClean="0"/>
              <a:t>Итог урока</a:t>
            </a:r>
          </a:p>
          <a:p>
            <a:endParaRPr lang="ru-RU" sz="20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Устная работа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ru-RU" b="1" dirty="0" smtClean="0"/>
              <a:t>Вычислите:</a:t>
            </a:r>
            <a:endParaRPr lang="ru-RU" dirty="0" smtClean="0"/>
          </a:p>
          <a:p>
            <a:r>
              <a:rPr lang="ru-RU" sz="3000" dirty="0" smtClean="0"/>
              <a:t>0,49</a:t>
            </a:r>
            <a:r>
              <a:rPr lang="ru-RU" sz="3000" baseline="30000" dirty="0" smtClean="0"/>
              <a:t> – 0,5</a:t>
            </a:r>
            <a:r>
              <a:rPr lang="ru-RU" sz="3000" dirty="0" smtClean="0"/>
              <a:t>                                                  </a:t>
            </a:r>
          </a:p>
          <a:p>
            <a:r>
              <a:rPr lang="ru-RU" sz="3000" dirty="0" smtClean="0"/>
              <a:t>4</a:t>
            </a:r>
            <a:r>
              <a:rPr lang="ru-RU" sz="3000" baseline="30000" dirty="0" smtClean="0"/>
              <a:t> – 1,5                                          </a:t>
            </a:r>
            <a:r>
              <a:rPr lang="ru-RU" sz="3000" dirty="0" smtClean="0"/>
              <a:t>                             </a:t>
            </a:r>
          </a:p>
          <a:p>
            <a:pPr lvl="0">
              <a:buNone/>
            </a:pPr>
            <a:r>
              <a:rPr lang="ru-RU" b="1" dirty="0" smtClean="0"/>
              <a:t>Упростите выражение:</a:t>
            </a:r>
            <a:endParaRPr lang="ru-RU" dirty="0" smtClean="0"/>
          </a:p>
          <a:p>
            <a:r>
              <a:rPr lang="ru-RU" sz="3000" u="sng" dirty="0" smtClean="0"/>
              <a:t>а </a:t>
            </a:r>
            <a:r>
              <a:rPr lang="ru-RU" sz="3000" u="sng" baseline="30000" dirty="0" smtClean="0"/>
              <a:t>–1,4 </a:t>
            </a:r>
            <a:r>
              <a:rPr lang="ru-RU" sz="3000" u="sng" dirty="0" smtClean="0"/>
              <a:t>а </a:t>
            </a:r>
            <a:r>
              <a:rPr lang="ru-RU" sz="3000" u="sng" baseline="30000" dirty="0" smtClean="0"/>
              <a:t>3/5</a:t>
            </a:r>
            <a:endParaRPr lang="ru-RU" sz="3000" dirty="0" smtClean="0"/>
          </a:p>
          <a:p>
            <a:pPr>
              <a:buNone/>
            </a:pPr>
            <a:r>
              <a:rPr lang="ru-RU" sz="3000" dirty="0" smtClean="0"/>
              <a:t>     а</a:t>
            </a:r>
            <a:r>
              <a:rPr lang="ru-RU" sz="3000" baseline="30000" dirty="0" smtClean="0"/>
              <a:t> –0,2    </a:t>
            </a:r>
            <a:r>
              <a:rPr lang="ru-RU" sz="3000" dirty="0" smtClean="0"/>
              <a:t>                                                  </a:t>
            </a:r>
          </a:p>
          <a:p>
            <a:r>
              <a:rPr lang="ru-RU" sz="3000" u="sng" dirty="0" smtClean="0"/>
              <a:t>   </a:t>
            </a:r>
            <a:endParaRPr lang="ru-RU" sz="3000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ru-RU" b="1" dirty="0" smtClean="0"/>
              <a:t>Сравните числа</a:t>
            </a:r>
            <a:r>
              <a:rPr lang="ru-RU" sz="2800" b="1" dirty="0" smtClean="0"/>
              <a:t>:</a:t>
            </a:r>
            <a:endParaRPr lang="ru-RU" sz="2800" dirty="0" smtClean="0"/>
          </a:p>
          <a:p>
            <a:r>
              <a:rPr lang="ru-RU" sz="2800" b="1" dirty="0" smtClean="0"/>
              <a:t> </a:t>
            </a:r>
            <a:r>
              <a:rPr lang="ru-RU" sz="2800" dirty="0" smtClean="0"/>
              <a:t>(1/4 ) </a:t>
            </a:r>
            <a:r>
              <a:rPr lang="ru-RU" sz="2800" baseline="30000" dirty="0" smtClean="0"/>
              <a:t>– 1/3</a:t>
            </a:r>
            <a:r>
              <a:rPr lang="ru-RU" sz="2800" dirty="0" smtClean="0"/>
              <a:t>     и    2 </a:t>
            </a:r>
            <a:r>
              <a:rPr lang="ru-RU" sz="2800" baseline="30000" dirty="0" smtClean="0"/>
              <a:t> 0,5</a:t>
            </a:r>
            <a:endParaRPr lang="ru-RU" sz="2800" dirty="0" smtClean="0"/>
          </a:p>
          <a:p>
            <a:pPr>
              <a:buNone/>
            </a:pPr>
            <a:r>
              <a:rPr lang="ru-RU" sz="2800" b="1" dirty="0" smtClean="0"/>
              <a:t>Решите уравнение :</a:t>
            </a:r>
          </a:p>
          <a:p>
            <a:r>
              <a:rPr lang="ru-RU" sz="2800" b="1" dirty="0" smtClean="0"/>
              <a:t>2</a:t>
            </a:r>
            <a:r>
              <a:rPr lang="ru-RU" sz="2800" b="1" baseline="30000" dirty="0" smtClean="0"/>
              <a:t>х</a:t>
            </a:r>
            <a:r>
              <a:rPr lang="ru-RU" sz="2800" b="1" dirty="0" smtClean="0"/>
              <a:t> = 32;   </a:t>
            </a:r>
          </a:p>
          <a:p>
            <a:r>
              <a:rPr lang="ru-RU" sz="2800" b="1" dirty="0" smtClean="0"/>
              <a:t> 3</a:t>
            </a:r>
            <a:r>
              <a:rPr lang="ru-RU" sz="2800" b="1" baseline="30000" dirty="0" smtClean="0"/>
              <a:t>2х</a:t>
            </a:r>
            <a:r>
              <a:rPr lang="ru-RU" sz="2800" b="1" dirty="0" smtClean="0"/>
              <a:t>=27</a:t>
            </a:r>
            <a:endParaRPr lang="ru-RU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МЕТОДЫ РЕШЕНИЯ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/>
              <a:t>Стандартные</a:t>
            </a:r>
            <a:endParaRPr lang="ru-RU" dirty="0" smtClean="0"/>
          </a:p>
          <a:p>
            <a:pPr lvl="0"/>
            <a:r>
              <a:rPr lang="ru-RU" dirty="0" smtClean="0"/>
              <a:t>Сведение степеней к одинаковому основанию  </a:t>
            </a:r>
          </a:p>
          <a:p>
            <a:pPr lvl="0"/>
            <a:r>
              <a:rPr lang="ru-RU" dirty="0" smtClean="0"/>
              <a:t>Вынесение за скобку степени</a:t>
            </a:r>
          </a:p>
          <a:p>
            <a:pPr lvl="0"/>
            <a:r>
              <a:rPr lang="ru-RU" dirty="0" smtClean="0"/>
              <a:t>Введение новой переменной</a:t>
            </a:r>
          </a:p>
          <a:p>
            <a:pPr lvl="0"/>
            <a:r>
              <a:rPr lang="ru-RU" dirty="0" smtClean="0"/>
              <a:t>Составление отношений</a:t>
            </a:r>
          </a:p>
          <a:p>
            <a:pPr lvl="0"/>
            <a:r>
              <a:rPr lang="ru-RU" dirty="0" smtClean="0"/>
              <a:t>Использование однородности                  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lvl="0">
              <a:buNone/>
            </a:pPr>
            <a:r>
              <a:rPr lang="ru-RU" b="1" dirty="0" smtClean="0"/>
              <a:t>Нестандартные</a:t>
            </a:r>
          </a:p>
          <a:p>
            <a:pPr lvl="0"/>
            <a:r>
              <a:rPr lang="ru-RU" dirty="0" smtClean="0"/>
              <a:t>Функционально-графический</a:t>
            </a:r>
          </a:p>
          <a:p>
            <a:pPr lvl="0"/>
            <a:r>
              <a:rPr lang="ru-RU" dirty="0" smtClean="0"/>
              <a:t>Использование монотонности функции</a:t>
            </a:r>
          </a:p>
          <a:p>
            <a:pPr lvl="0"/>
            <a:r>
              <a:rPr lang="ru-RU" dirty="0" smtClean="0"/>
              <a:t>Использование ограниченности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Тип 1:</a:t>
            </a:r>
            <a:r>
              <a:rPr lang="ru-RU" sz="3200" dirty="0" smtClean="0"/>
              <a:t> Простейшие показательные уравнения – уравнивание  показателей степеней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3600" dirty="0" smtClean="0"/>
              <a:t>4</a:t>
            </a:r>
            <a:r>
              <a:rPr lang="ru-RU" sz="3600" baseline="30000" dirty="0" smtClean="0"/>
              <a:t>х</a:t>
            </a:r>
            <a:r>
              <a:rPr lang="ru-RU" sz="3600" dirty="0" smtClean="0"/>
              <a:t> = 8 ;      </a:t>
            </a:r>
          </a:p>
          <a:p>
            <a:pPr>
              <a:buNone/>
            </a:pPr>
            <a:r>
              <a:rPr lang="ru-RU" sz="3600" dirty="0" smtClean="0"/>
              <a:t>2</a:t>
            </a:r>
            <a:r>
              <a:rPr lang="ru-RU" sz="3600" baseline="30000" dirty="0" smtClean="0"/>
              <a:t>2х </a:t>
            </a:r>
            <a:r>
              <a:rPr lang="ru-RU" sz="3600" dirty="0" smtClean="0"/>
              <a:t>= 2</a:t>
            </a:r>
            <a:r>
              <a:rPr lang="ru-RU" sz="3600" baseline="30000" dirty="0" smtClean="0"/>
              <a:t>3;      </a:t>
            </a:r>
          </a:p>
          <a:p>
            <a:pPr>
              <a:buNone/>
            </a:pPr>
            <a:r>
              <a:rPr lang="ru-RU" sz="3600" dirty="0" smtClean="0"/>
              <a:t>2х = 3;     </a:t>
            </a:r>
          </a:p>
          <a:p>
            <a:pPr>
              <a:buNone/>
            </a:pPr>
            <a:r>
              <a:rPr lang="ru-RU" sz="3600" dirty="0" smtClean="0"/>
              <a:t>Х = 3 : 2;  </a:t>
            </a:r>
          </a:p>
          <a:p>
            <a:pPr>
              <a:buNone/>
            </a:pPr>
            <a:r>
              <a:rPr lang="ru-RU" sz="3600" dirty="0" smtClean="0"/>
              <a:t>Х = 1,5 </a:t>
            </a:r>
          </a:p>
          <a:p>
            <a:pPr>
              <a:buNone/>
            </a:pPr>
            <a:r>
              <a:rPr lang="ru-RU" sz="3600" dirty="0" smtClean="0"/>
              <a:t>Ответ:1,5 </a:t>
            </a:r>
            <a:r>
              <a:rPr lang="ru-RU" sz="2400" dirty="0" smtClean="0"/>
              <a:t> </a:t>
            </a:r>
            <a:r>
              <a:rPr lang="ru-RU" sz="2000" dirty="0" smtClean="0"/>
              <a:t> </a:t>
            </a:r>
            <a:r>
              <a:rPr lang="ru-RU" dirty="0" smtClean="0"/>
              <a:t>                                                                                                     </a:t>
            </a:r>
            <a:endParaRPr lang="ru-RU" dirty="0"/>
          </a:p>
        </p:txBody>
      </p:sp>
      <p:graphicFrame>
        <p:nvGraphicFramePr>
          <p:cNvPr id="1029" name="Object 25"/>
          <p:cNvGraphicFramePr>
            <a:graphicFrameLocks noChangeAspect="1"/>
          </p:cNvGraphicFramePr>
          <p:nvPr>
            <p:ph sz="half" idx="2"/>
          </p:nvPr>
        </p:nvGraphicFramePr>
        <p:xfrm>
          <a:off x="5500688" y="1643063"/>
          <a:ext cx="1684337" cy="650875"/>
        </p:xfrm>
        <a:graphic>
          <a:graphicData uri="http://schemas.openxmlformats.org/presentationml/2006/ole">
            <p:oleObj spid="_x0000_s1029" name="Формула" r:id="rId3" imgW="558720" imgH="215640" progId="Equation.3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/>
              <a:t>Тип 2 :</a:t>
            </a:r>
            <a:r>
              <a:rPr lang="ru-RU" sz="3600" dirty="0"/>
              <a:t>Показательные уравнения , сводящиеся к линейному</a:t>
            </a:r>
            <a:r>
              <a:rPr lang="ru-RU" dirty="0"/>
              <a:t>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/>
              <a:t>3</a:t>
            </a:r>
            <a:r>
              <a:rPr lang="ru-RU" baseline="30000" dirty="0"/>
              <a:t>х + 2</a:t>
            </a:r>
            <a:r>
              <a:rPr lang="ru-RU" dirty="0"/>
              <a:t> – 3 </a:t>
            </a:r>
            <a:r>
              <a:rPr lang="ru-RU" baseline="30000" dirty="0" err="1"/>
              <a:t>х</a:t>
            </a:r>
            <a:r>
              <a:rPr lang="ru-RU" baseline="30000" dirty="0"/>
              <a:t> + 1 </a:t>
            </a:r>
            <a:r>
              <a:rPr lang="ru-RU" dirty="0"/>
              <a:t> + 3</a:t>
            </a:r>
            <a:r>
              <a:rPr lang="ru-RU" baseline="30000" dirty="0"/>
              <a:t>х </a:t>
            </a:r>
            <a:r>
              <a:rPr lang="ru-RU" dirty="0"/>
              <a:t> = </a:t>
            </a:r>
            <a:r>
              <a:rPr lang="ru-RU" dirty="0" smtClean="0"/>
              <a:t>21</a:t>
            </a:r>
          </a:p>
          <a:p>
            <a:r>
              <a:rPr lang="ru-RU" dirty="0"/>
              <a:t>3</a:t>
            </a:r>
            <a:r>
              <a:rPr lang="ru-RU" baseline="30000" dirty="0"/>
              <a:t>х</a:t>
            </a:r>
            <a:r>
              <a:rPr lang="ru-RU" dirty="0"/>
              <a:t> ( 3</a:t>
            </a:r>
            <a:r>
              <a:rPr lang="ru-RU" baseline="30000" dirty="0"/>
              <a:t> 2</a:t>
            </a:r>
            <a:r>
              <a:rPr lang="ru-RU" dirty="0"/>
              <a:t> – 3 </a:t>
            </a:r>
            <a:r>
              <a:rPr lang="ru-RU" baseline="30000" dirty="0"/>
              <a:t>1 </a:t>
            </a:r>
            <a:r>
              <a:rPr lang="ru-RU" dirty="0"/>
              <a:t> + 3</a:t>
            </a:r>
            <a:r>
              <a:rPr lang="ru-RU" baseline="30000" dirty="0"/>
              <a:t>0 </a:t>
            </a:r>
            <a:r>
              <a:rPr lang="ru-RU" dirty="0"/>
              <a:t> )= </a:t>
            </a:r>
            <a:r>
              <a:rPr lang="ru-RU" dirty="0" smtClean="0"/>
              <a:t>21</a:t>
            </a:r>
          </a:p>
          <a:p>
            <a:r>
              <a:rPr lang="ru-RU" dirty="0"/>
              <a:t>3</a:t>
            </a:r>
            <a:r>
              <a:rPr lang="ru-RU" baseline="30000" dirty="0"/>
              <a:t>х </a:t>
            </a:r>
            <a:r>
              <a:rPr lang="ru-RU" dirty="0"/>
              <a:t>· 7 = </a:t>
            </a:r>
            <a:r>
              <a:rPr lang="ru-RU" dirty="0" smtClean="0"/>
              <a:t>21</a:t>
            </a:r>
          </a:p>
          <a:p>
            <a:r>
              <a:rPr lang="ru-RU" dirty="0"/>
              <a:t>3</a:t>
            </a:r>
            <a:r>
              <a:rPr lang="ru-RU" baseline="30000" dirty="0"/>
              <a:t>х</a:t>
            </a:r>
            <a:r>
              <a:rPr lang="ru-RU" dirty="0"/>
              <a:t> = </a:t>
            </a:r>
            <a:r>
              <a:rPr lang="ru-RU" dirty="0" smtClean="0"/>
              <a:t>3</a:t>
            </a:r>
          </a:p>
          <a:p>
            <a:r>
              <a:rPr lang="ru-RU" dirty="0" err="1"/>
              <a:t>х</a:t>
            </a:r>
            <a:r>
              <a:rPr lang="ru-RU" dirty="0"/>
              <a:t> = </a:t>
            </a:r>
            <a:r>
              <a:rPr lang="ru-RU" dirty="0" smtClean="0"/>
              <a:t>1</a:t>
            </a:r>
          </a:p>
          <a:p>
            <a:r>
              <a:rPr lang="ru-RU" dirty="0"/>
              <a:t>Ответ:  1.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2</a:t>
            </a:r>
            <a:r>
              <a:rPr lang="ru-RU" baseline="30000" dirty="0"/>
              <a:t>2+х</a:t>
            </a:r>
            <a:r>
              <a:rPr lang="ru-RU" dirty="0"/>
              <a:t> + 6· 2</a:t>
            </a:r>
            <a:r>
              <a:rPr lang="ru-RU" baseline="30000" dirty="0"/>
              <a:t>х</a:t>
            </a:r>
            <a:r>
              <a:rPr lang="ru-RU" dirty="0"/>
              <a:t>   = </a:t>
            </a:r>
            <a:r>
              <a:rPr lang="ru-RU" dirty="0" smtClean="0"/>
              <a:t>10</a:t>
            </a:r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85818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.  </a:t>
            </a:r>
            <a:r>
              <a:rPr lang="ru-RU" dirty="0"/>
              <a:t/>
            </a:r>
            <a:br>
              <a:rPr lang="ru-RU" dirty="0"/>
            </a:br>
            <a:r>
              <a:rPr lang="ru-RU" sz="3600" b="1" dirty="0" smtClean="0"/>
              <a:t>Тип 3 : </a:t>
            </a:r>
            <a:r>
              <a:rPr lang="ru-RU" sz="3600" dirty="0" smtClean="0"/>
              <a:t>метод введения новой переменной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929222"/>
          </a:xfrm>
        </p:spPr>
        <p:txBody>
          <a:bodyPr>
            <a:normAutofit/>
          </a:bodyPr>
          <a:lstStyle/>
          <a:p>
            <a:r>
              <a:rPr lang="ru-RU" dirty="0"/>
              <a:t>2</a:t>
            </a:r>
            <a:r>
              <a:rPr lang="ru-RU" baseline="30000" dirty="0"/>
              <a:t>х+1</a:t>
            </a:r>
            <a:r>
              <a:rPr lang="ru-RU" dirty="0"/>
              <a:t> + 4</a:t>
            </a:r>
            <a:r>
              <a:rPr lang="ru-RU" baseline="30000" dirty="0"/>
              <a:t>х </a:t>
            </a:r>
            <a:r>
              <a:rPr lang="ru-RU" dirty="0"/>
              <a:t> = 80</a:t>
            </a:r>
          </a:p>
          <a:p>
            <a:pPr>
              <a:buNone/>
            </a:pPr>
            <a:r>
              <a:rPr lang="ru-RU" dirty="0"/>
              <a:t>2</a:t>
            </a:r>
            <a:r>
              <a:rPr lang="ru-RU" baseline="30000" dirty="0"/>
              <a:t>х</a:t>
            </a:r>
            <a:r>
              <a:rPr lang="ru-RU" dirty="0"/>
              <a:t> · 2 + (2</a:t>
            </a:r>
            <a:r>
              <a:rPr lang="ru-RU" baseline="30000" dirty="0"/>
              <a:t>2</a:t>
            </a:r>
            <a:r>
              <a:rPr lang="ru-RU" dirty="0"/>
              <a:t>)</a:t>
            </a:r>
            <a:r>
              <a:rPr lang="ru-RU" baseline="30000" dirty="0" err="1"/>
              <a:t>х</a:t>
            </a:r>
            <a:r>
              <a:rPr lang="ru-RU" dirty="0"/>
              <a:t> – 80 = 0 </a:t>
            </a:r>
            <a:r>
              <a:rPr lang="ru-RU" dirty="0" smtClean="0"/>
              <a:t>(*)   Пусть </a:t>
            </a:r>
            <a:r>
              <a:rPr lang="ru-RU" dirty="0"/>
              <a:t> 2</a:t>
            </a:r>
            <a:r>
              <a:rPr lang="ru-RU" baseline="30000" dirty="0"/>
              <a:t>х</a:t>
            </a:r>
            <a:r>
              <a:rPr lang="ru-RU" dirty="0"/>
              <a:t> = </a:t>
            </a:r>
            <a:r>
              <a:rPr lang="ru-RU" dirty="0" err="1"/>
              <a:t>t</a:t>
            </a:r>
            <a:r>
              <a:rPr lang="ru-RU" dirty="0"/>
              <a:t>, </a:t>
            </a:r>
            <a:r>
              <a:rPr lang="ru-RU" dirty="0" smtClean="0"/>
              <a:t>  </a:t>
            </a:r>
            <a:r>
              <a:rPr lang="ru-RU" dirty="0" err="1" smtClean="0"/>
              <a:t>t</a:t>
            </a:r>
            <a:r>
              <a:rPr lang="ru-RU" dirty="0" smtClean="0"/>
              <a:t> </a:t>
            </a:r>
            <a:r>
              <a:rPr lang="ru-RU" dirty="0"/>
              <a:t> &gt; 0</a:t>
            </a:r>
            <a:r>
              <a:rPr lang="ru-RU" dirty="0" smtClean="0"/>
              <a:t>,</a:t>
            </a:r>
          </a:p>
          <a:p>
            <a:pPr>
              <a:buNone/>
            </a:pPr>
            <a:r>
              <a:rPr lang="ru-RU" dirty="0"/>
              <a:t>тогда  уравнение (*) примет вид:  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2t </a:t>
            </a:r>
            <a:r>
              <a:rPr lang="ru-RU" dirty="0"/>
              <a:t>+  t</a:t>
            </a:r>
            <a:r>
              <a:rPr lang="ru-RU" baseline="30000" dirty="0"/>
              <a:t>2</a:t>
            </a:r>
            <a:r>
              <a:rPr lang="ru-RU" dirty="0"/>
              <a:t> – 80 = 0 , </a:t>
            </a:r>
            <a:r>
              <a:rPr lang="ru-RU" dirty="0" smtClean="0"/>
              <a:t>       корни    t</a:t>
            </a:r>
            <a:r>
              <a:rPr lang="ru-RU" baseline="-25000" dirty="0" smtClean="0"/>
              <a:t>1</a:t>
            </a:r>
            <a:r>
              <a:rPr lang="ru-RU" dirty="0"/>
              <a:t> =  8 ; t</a:t>
            </a:r>
            <a:r>
              <a:rPr lang="ru-RU" baseline="-25000" dirty="0"/>
              <a:t>2</a:t>
            </a:r>
            <a:r>
              <a:rPr lang="ru-RU" dirty="0"/>
              <a:t> = -10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/>
              <a:t>Второй корень отрицательный, он не удовлетворяет условию  </a:t>
            </a:r>
            <a:r>
              <a:rPr lang="ru-RU" dirty="0" err="1"/>
              <a:t>t</a:t>
            </a:r>
            <a:r>
              <a:rPr lang="ru-RU" dirty="0"/>
              <a:t>  &gt; 0  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Вернёмся </a:t>
            </a:r>
            <a:r>
              <a:rPr lang="ru-RU" dirty="0"/>
              <a:t>к замене , получим  2</a:t>
            </a:r>
            <a:r>
              <a:rPr lang="ru-RU" baseline="30000" dirty="0"/>
              <a:t>х</a:t>
            </a:r>
            <a:r>
              <a:rPr lang="ru-RU" dirty="0"/>
              <a:t> =  8, </a:t>
            </a:r>
            <a:endParaRPr lang="ru-RU" dirty="0" smtClean="0"/>
          </a:p>
          <a:p>
            <a:pPr>
              <a:buNone/>
            </a:pPr>
            <a:r>
              <a:rPr lang="ru-RU" dirty="0" err="1" smtClean="0"/>
              <a:t>х</a:t>
            </a:r>
            <a:r>
              <a:rPr lang="ru-RU" dirty="0" smtClean="0"/>
              <a:t> </a:t>
            </a:r>
            <a:r>
              <a:rPr lang="ru-RU" dirty="0"/>
              <a:t>= 3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/>
              <a:t>Ответ: 3.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:\Эйлер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 bwMode="auto">
          <a:xfrm>
            <a:off x="218000" y="785794"/>
            <a:ext cx="3639620" cy="5531380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half" idx="4294967295"/>
          </p:nvPr>
        </p:nvSpPr>
        <p:spPr>
          <a:xfrm>
            <a:off x="4429124" y="785794"/>
            <a:ext cx="4714876" cy="5568969"/>
          </a:xfrm>
        </p:spPr>
        <p:txBody>
          <a:bodyPr>
            <a:normAutofit fontScale="85000" lnSpcReduction="10000"/>
          </a:bodyPr>
          <a:lstStyle/>
          <a:p>
            <a:r>
              <a:rPr lang="ru-RU" i="1" dirty="0" smtClean="0"/>
              <a:t>Эйлер  – швейцарец по происхождению долгое время работал в России. Эйлер описал «показательные качества». Замечательным достижением Эйлера  в этой области было открытие связи между показательной и тригонометрической функцией. Показательная функция имеет важное значение в науке и технике. Многие явления природы можно выразить посредством показательной функции. Например, процесс радиоактивного распада, явление размножения живых организмов.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3200" dirty="0" smtClean="0"/>
              <a:t>Решите  уравнение: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2</a:t>
            </a:r>
            <a:r>
              <a:rPr lang="ru-RU" baseline="30000" dirty="0" smtClean="0"/>
              <a:t>2х</a:t>
            </a:r>
            <a:r>
              <a:rPr lang="ru-RU" dirty="0" smtClean="0"/>
              <a:t> </a:t>
            </a:r>
            <a:r>
              <a:rPr lang="ru-RU" dirty="0"/>
              <a:t>- 6· 2</a:t>
            </a:r>
            <a:r>
              <a:rPr lang="ru-RU" baseline="30000" dirty="0"/>
              <a:t>х</a:t>
            </a:r>
            <a:r>
              <a:rPr lang="ru-RU" dirty="0"/>
              <a:t>  + 8 = 0</a:t>
            </a:r>
          </a:p>
          <a:p>
            <a:pPr>
              <a:buNone/>
            </a:pPr>
            <a:r>
              <a:rPr lang="ru-RU" dirty="0"/>
              <a:t>Пусть 2</a:t>
            </a:r>
            <a:r>
              <a:rPr lang="ru-RU" baseline="30000" dirty="0"/>
              <a:t>х</a:t>
            </a:r>
            <a:r>
              <a:rPr lang="ru-RU" dirty="0"/>
              <a:t> = </a:t>
            </a:r>
            <a:r>
              <a:rPr lang="en-US" i="1" dirty="0"/>
              <a:t>t</a:t>
            </a:r>
            <a:r>
              <a:rPr lang="ru-RU" dirty="0"/>
              <a:t>, </a:t>
            </a:r>
            <a:r>
              <a:rPr lang="en-US" dirty="0"/>
              <a:t>t </a:t>
            </a:r>
            <a:r>
              <a:rPr lang="ru-RU" dirty="0"/>
              <a:t>&gt; 0 тогда уравнение примет вид:</a:t>
            </a:r>
          </a:p>
          <a:p>
            <a:pPr>
              <a:buNone/>
            </a:pPr>
            <a:r>
              <a:rPr lang="en-US" dirty="0"/>
              <a:t>t</a:t>
            </a:r>
            <a:r>
              <a:rPr lang="ru-RU" baseline="30000" dirty="0"/>
              <a:t>2</a:t>
            </a:r>
            <a:r>
              <a:rPr lang="ru-RU" dirty="0"/>
              <a:t> - 6</a:t>
            </a:r>
            <a:r>
              <a:rPr lang="en-US" dirty="0"/>
              <a:t>t</a:t>
            </a:r>
            <a:r>
              <a:rPr lang="ru-RU" dirty="0"/>
              <a:t> + 8 =0, </a:t>
            </a:r>
            <a:r>
              <a:rPr lang="ru-RU" dirty="0" smtClean="0"/>
              <a:t>     корни   </a:t>
            </a:r>
            <a:r>
              <a:rPr lang="en-US" dirty="0"/>
              <a:t>t</a:t>
            </a:r>
            <a:r>
              <a:rPr lang="ru-RU" baseline="-25000" dirty="0"/>
              <a:t>1 </a:t>
            </a:r>
            <a:r>
              <a:rPr lang="ru-RU" dirty="0"/>
              <a:t>= 4;  </a:t>
            </a:r>
            <a:r>
              <a:rPr lang="en-US" dirty="0"/>
              <a:t>t</a:t>
            </a:r>
            <a:r>
              <a:rPr lang="ru-RU" baseline="-25000" dirty="0"/>
              <a:t>2</a:t>
            </a:r>
            <a:r>
              <a:rPr lang="ru-RU" dirty="0"/>
              <a:t>= 2,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оба </a:t>
            </a:r>
            <a:r>
              <a:rPr lang="ru-RU" dirty="0"/>
              <a:t>корня подходят условию </a:t>
            </a:r>
            <a:r>
              <a:rPr lang="en-US" dirty="0"/>
              <a:t>t </a:t>
            </a:r>
            <a:r>
              <a:rPr lang="ru-RU" dirty="0"/>
              <a:t>&gt; 0</a:t>
            </a:r>
          </a:p>
          <a:p>
            <a:pPr>
              <a:buNone/>
            </a:pPr>
            <a:r>
              <a:rPr lang="ru-RU" dirty="0"/>
              <a:t>переходим к </a:t>
            </a:r>
            <a:r>
              <a:rPr lang="ru-RU" dirty="0" err="1"/>
              <a:t>эамене</a:t>
            </a:r>
            <a:r>
              <a:rPr lang="ru-RU" dirty="0"/>
              <a:t>: 2</a:t>
            </a:r>
            <a:r>
              <a:rPr lang="ru-RU" baseline="30000" dirty="0"/>
              <a:t>х</a:t>
            </a:r>
            <a:r>
              <a:rPr lang="ru-RU" dirty="0"/>
              <a:t> = 4,   </a:t>
            </a:r>
            <a:r>
              <a:rPr lang="ru-RU" dirty="0" err="1"/>
              <a:t>х</a:t>
            </a:r>
            <a:r>
              <a:rPr lang="ru-RU" dirty="0"/>
              <a:t> = 2</a:t>
            </a:r>
          </a:p>
          <a:p>
            <a:pPr>
              <a:buNone/>
            </a:pPr>
            <a:r>
              <a:rPr lang="ru-RU" dirty="0"/>
              <a:t>                                         2</a:t>
            </a:r>
            <a:r>
              <a:rPr lang="ru-RU" baseline="30000" dirty="0"/>
              <a:t>х</a:t>
            </a:r>
            <a:r>
              <a:rPr lang="ru-RU" dirty="0"/>
              <a:t> = 2,  </a:t>
            </a:r>
            <a:r>
              <a:rPr lang="ru-RU" dirty="0" err="1"/>
              <a:t>х</a:t>
            </a:r>
            <a:r>
              <a:rPr lang="ru-RU" dirty="0"/>
              <a:t> = </a:t>
            </a:r>
            <a:r>
              <a:rPr lang="ru-RU" dirty="0" smtClean="0"/>
              <a:t>1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ответ: 1; 2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285884"/>
          </a:xfrm>
        </p:spPr>
        <p:txBody>
          <a:bodyPr>
            <a:normAutofit fontScale="90000"/>
          </a:bodyPr>
          <a:lstStyle/>
          <a:p>
            <a:pPr lvl="0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Однородные.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/>
              <a:t>Например:</a:t>
            </a:r>
            <a:r>
              <a:rPr lang="ru-RU" dirty="0" smtClean="0"/>
              <a:t>  3·16 </a:t>
            </a:r>
            <a:r>
              <a:rPr lang="ru-RU" baseline="30000" dirty="0" err="1" smtClean="0"/>
              <a:t>х</a:t>
            </a:r>
            <a:r>
              <a:rPr lang="ru-RU" baseline="30000" dirty="0" smtClean="0"/>
              <a:t> </a:t>
            </a:r>
            <a:r>
              <a:rPr lang="ru-RU" dirty="0" smtClean="0"/>
              <a:t>+ 2·81</a:t>
            </a:r>
            <a:r>
              <a:rPr lang="ru-RU" baseline="30000" dirty="0" smtClean="0"/>
              <a:t> </a:t>
            </a:r>
            <a:r>
              <a:rPr lang="ru-RU" baseline="30000" dirty="0" err="1" smtClean="0"/>
              <a:t>х</a:t>
            </a:r>
            <a:r>
              <a:rPr lang="ru-RU" baseline="30000" dirty="0" smtClean="0"/>
              <a:t> </a:t>
            </a:r>
            <a:r>
              <a:rPr lang="ru-RU" dirty="0" smtClean="0"/>
              <a:t>= 5·36 </a:t>
            </a:r>
            <a:r>
              <a:rPr lang="ru-RU" baseline="30000" dirty="0" smtClean="0"/>
              <a:t>х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b="1" dirty="0" smtClean="0"/>
              <a:t>Решение: 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3 ·4</a:t>
            </a:r>
            <a:r>
              <a:rPr lang="ru-RU" baseline="30000" dirty="0" smtClean="0"/>
              <a:t> 2</a:t>
            </a:r>
            <a:r>
              <a:rPr lang="ru-RU" dirty="0" smtClean="0"/>
              <a:t> </a:t>
            </a:r>
            <a:r>
              <a:rPr lang="ru-RU" baseline="30000" dirty="0" err="1" smtClean="0"/>
              <a:t>х</a:t>
            </a:r>
            <a:r>
              <a:rPr lang="ru-RU" baseline="30000" dirty="0" smtClean="0"/>
              <a:t> </a:t>
            </a:r>
            <a:r>
              <a:rPr lang="ru-RU" dirty="0" smtClean="0"/>
              <a:t>+ 2 ·9</a:t>
            </a:r>
            <a:r>
              <a:rPr lang="ru-RU" baseline="30000" dirty="0" smtClean="0"/>
              <a:t> 2 </a:t>
            </a:r>
            <a:r>
              <a:rPr lang="ru-RU" baseline="30000" dirty="0" err="1" smtClean="0"/>
              <a:t>х</a:t>
            </a:r>
            <a:r>
              <a:rPr lang="ru-RU" baseline="30000" dirty="0" smtClean="0"/>
              <a:t> </a:t>
            </a:r>
            <a:r>
              <a:rPr lang="ru-RU" dirty="0" smtClean="0"/>
              <a:t>= 5 ·4 </a:t>
            </a:r>
            <a:r>
              <a:rPr lang="ru-RU" baseline="30000" dirty="0" err="1" smtClean="0"/>
              <a:t>х</a:t>
            </a:r>
            <a:r>
              <a:rPr lang="ru-RU" dirty="0" smtClean="0"/>
              <a:t> 9 </a:t>
            </a:r>
            <a:r>
              <a:rPr lang="ru-RU" baseline="30000" dirty="0" smtClean="0"/>
              <a:t>х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Полученное уравнение однородное относительно 4 </a:t>
            </a:r>
            <a:r>
              <a:rPr lang="ru-RU" baseline="30000" dirty="0" err="1" smtClean="0"/>
              <a:t>х</a:t>
            </a:r>
            <a:r>
              <a:rPr lang="ru-RU" baseline="30000" dirty="0" smtClean="0"/>
              <a:t>  </a:t>
            </a:r>
            <a:r>
              <a:rPr lang="ru-RU" dirty="0" smtClean="0"/>
              <a:t>и  9 </a:t>
            </a:r>
            <a:r>
              <a:rPr lang="ru-RU" baseline="30000" dirty="0" err="1" smtClean="0"/>
              <a:t>х</a:t>
            </a:r>
            <a:r>
              <a:rPr lang="ru-RU" baseline="30000" dirty="0" smtClean="0"/>
              <a:t> </a:t>
            </a:r>
            <a:r>
              <a:rPr lang="ru-RU" dirty="0" smtClean="0"/>
              <a:t>. </a:t>
            </a:r>
          </a:p>
          <a:p>
            <a:pPr>
              <a:buNone/>
            </a:pPr>
            <a:r>
              <a:rPr lang="ru-RU" dirty="0" smtClean="0"/>
              <a:t>Разделим обе части уравнения на 4 </a:t>
            </a:r>
            <a:r>
              <a:rPr lang="ru-RU" baseline="30000" dirty="0" smtClean="0"/>
              <a:t>2 </a:t>
            </a:r>
            <a:r>
              <a:rPr lang="ru-RU" baseline="30000" dirty="0" err="1" smtClean="0"/>
              <a:t>х</a:t>
            </a:r>
            <a:r>
              <a:rPr lang="ru-RU" baseline="30000" dirty="0" smtClean="0"/>
              <a:t> </a:t>
            </a:r>
            <a:r>
              <a:rPr lang="ru-RU" dirty="0" smtClean="0"/>
              <a:t>:</a:t>
            </a:r>
          </a:p>
          <a:p>
            <a:pPr>
              <a:buNone/>
            </a:pPr>
            <a:r>
              <a:rPr lang="ru-RU" dirty="0" smtClean="0"/>
              <a:t>3 + 2· (9/4 )</a:t>
            </a:r>
            <a:r>
              <a:rPr lang="ru-RU" baseline="30000" dirty="0" smtClean="0"/>
              <a:t> 2 </a:t>
            </a:r>
            <a:r>
              <a:rPr lang="ru-RU" baseline="30000" dirty="0" err="1" smtClean="0"/>
              <a:t>х</a:t>
            </a:r>
            <a:r>
              <a:rPr lang="ru-RU" baseline="30000" dirty="0" smtClean="0"/>
              <a:t> </a:t>
            </a:r>
            <a:r>
              <a:rPr lang="ru-RU" dirty="0" smtClean="0"/>
              <a:t>– 5 (9/4)</a:t>
            </a:r>
            <a:r>
              <a:rPr lang="ru-RU" baseline="30000" dirty="0" smtClean="0"/>
              <a:t> </a:t>
            </a:r>
            <a:r>
              <a:rPr lang="ru-RU" baseline="30000" dirty="0" err="1" smtClean="0"/>
              <a:t>х</a:t>
            </a:r>
            <a:r>
              <a:rPr lang="ru-RU" dirty="0" smtClean="0"/>
              <a:t> = 0;</a:t>
            </a:r>
          </a:p>
          <a:p>
            <a:pPr>
              <a:buNone/>
            </a:pPr>
            <a:r>
              <a:rPr lang="ru-RU" dirty="0" smtClean="0"/>
              <a:t>Пусть  (9/4 )</a:t>
            </a:r>
            <a:r>
              <a:rPr lang="ru-RU" baseline="30000" dirty="0" smtClean="0"/>
              <a:t> </a:t>
            </a:r>
            <a:r>
              <a:rPr lang="ru-RU" baseline="30000" dirty="0" err="1" smtClean="0"/>
              <a:t>х</a:t>
            </a:r>
            <a:r>
              <a:rPr lang="ru-RU" baseline="30000" dirty="0" smtClean="0"/>
              <a:t> </a:t>
            </a:r>
            <a:r>
              <a:rPr lang="ru-RU" dirty="0" smtClean="0"/>
              <a:t>= у,  у &gt; 0. Тогда</a:t>
            </a:r>
          </a:p>
          <a:p>
            <a:pPr>
              <a:buNone/>
            </a:pPr>
            <a:r>
              <a:rPr lang="ru-RU" dirty="0" smtClean="0"/>
              <a:t>2 у </a:t>
            </a:r>
            <a:r>
              <a:rPr lang="ru-RU" baseline="30000" dirty="0" smtClean="0"/>
              <a:t>2 </a:t>
            </a:r>
            <a:r>
              <a:rPr lang="ru-RU" dirty="0" smtClean="0"/>
              <a:t>– 5 у +3 = 0;</a:t>
            </a:r>
          </a:p>
          <a:p>
            <a:pPr>
              <a:buNone/>
            </a:pPr>
            <a:r>
              <a:rPr lang="ru-RU" dirty="0" smtClean="0"/>
              <a:t>у = 1  или  у =3/2 ;</a:t>
            </a:r>
          </a:p>
          <a:p>
            <a:pPr>
              <a:buNone/>
            </a:pPr>
            <a:r>
              <a:rPr lang="ru-RU" dirty="0" smtClean="0"/>
              <a:t>(9/4)</a:t>
            </a:r>
            <a:r>
              <a:rPr lang="ru-RU" baseline="30000" dirty="0" smtClean="0"/>
              <a:t> </a:t>
            </a:r>
            <a:r>
              <a:rPr lang="ru-RU" baseline="30000" dirty="0" err="1" smtClean="0"/>
              <a:t>х</a:t>
            </a:r>
            <a:r>
              <a:rPr lang="ru-RU" dirty="0" smtClean="0"/>
              <a:t> = 1  или   (9/4 )</a:t>
            </a:r>
            <a:r>
              <a:rPr lang="ru-RU" baseline="30000" dirty="0" smtClean="0"/>
              <a:t> </a:t>
            </a:r>
            <a:r>
              <a:rPr lang="ru-RU" baseline="30000" dirty="0" err="1" smtClean="0"/>
              <a:t>х</a:t>
            </a:r>
            <a:r>
              <a:rPr lang="ru-RU" dirty="0" smtClean="0"/>
              <a:t> = 3/2 ;</a:t>
            </a:r>
          </a:p>
          <a:p>
            <a:pPr>
              <a:buNone/>
            </a:pPr>
            <a:r>
              <a:rPr lang="ru-RU" dirty="0" err="1" smtClean="0"/>
              <a:t>х</a:t>
            </a:r>
            <a:r>
              <a:rPr lang="ru-RU" dirty="0" smtClean="0"/>
              <a:t> = 0     или      </a:t>
            </a:r>
            <a:r>
              <a:rPr lang="ru-RU" dirty="0" err="1" smtClean="0"/>
              <a:t>х</a:t>
            </a:r>
            <a:r>
              <a:rPr lang="ru-RU" dirty="0" smtClean="0"/>
              <a:t> = 1/2.</a:t>
            </a:r>
          </a:p>
          <a:p>
            <a:r>
              <a:rPr lang="ru-RU" dirty="0" smtClean="0"/>
              <a:t>Ответ: 0; 0,5.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42875"/>
            <a:ext cx="8229600" cy="5715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Самостоятельная работа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142844" y="714356"/>
          <a:ext cx="8858312" cy="60495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4429156"/>
              </a:tblGrid>
              <a:tr h="492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Тест. Вариант 1. Алгебра 11 класс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Тест. Вариант 2. Алгебра 11 класс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55575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1. Найдите корень (или сумму корней, если их несколько) уравнения: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7·8</a:t>
                      </a:r>
                      <a:r>
                        <a:rPr lang="ru-RU" sz="1400" baseline="30000" dirty="0">
                          <a:latin typeface="Times New Roman"/>
                          <a:ea typeface="Times New Roman"/>
                          <a:cs typeface="Times New Roman"/>
                        </a:rPr>
                        <a:t>х+1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+ 8</a:t>
                      </a:r>
                      <a:r>
                        <a:rPr lang="ru-RU" sz="1400" baseline="30000" dirty="0">
                          <a:latin typeface="Times New Roman"/>
                          <a:ea typeface="Times New Roman"/>
                          <a:cs typeface="Times New Roman"/>
                        </a:rPr>
                        <a:t>х+3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= 71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1) 8; 2) 0; 3) 1; 4) -1.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2. Найдите корень (или сумму корней, если их несколько) уравнения: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r>
                        <a:rPr lang="ru-RU" sz="1400" baseline="30000" dirty="0">
                          <a:latin typeface="Times New Roman"/>
                          <a:ea typeface="Times New Roman"/>
                          <a:cs typeface="Times New Roman"/>
                        </a:rPr>
                        <a:t>2х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= 6·7</a:t>
                      </a:r>
                      <a:r>
                        <a:rPr lang="ru-RU" sz="1400" baseline="30000" dirty="0"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+ 7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1) -1; 2) 1; 3) 0; 4) 7.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3. Найдите корень (или сумму корней, если их несколько) уравнения: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1) 17; 2) 1; 3) 16; 4) -3.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4. Найдите корень (или сумму корней, если их несколько) уравнения: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) 4; 2) -4; 3) 1,3; 4) 3.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1. Найдите корень (или сумму корней, если их несколько) уравнения: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6·4</a:t>
                      </a:r>
                      <a:r>
                        <a:rPr lang="ru-RU" sz="1400" baseline="30000" dirty="0">
                          <a:latin typeface="Times New Roman"/>
                          <a:ea typeface="Times New Roman"/>
                          <a:cs typeface="Times New Roman"/>
                        </a:rPr>
                        <a:t>х+2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+ 4</a:t>
                      </a:r>
                      <a:r>
                        <a:rPr lang="ru-RU" sz="1400" baseline="30000" dirty="0">
                          <a:latin typeface="Times New Roman"/>
                          <a:ea typeface="Times New Roman"/>
                          <a:cs typeface="Times New Roman"/>
                        </a:rPr>
                        <a:t>х+1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= 50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1) -1; 2) 2; 3) 50; 4) -0,5.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2. Найдите корень (или сумму корней, если их несколько) уравнения: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r>
                        <a:rPr lang="ru-RU" sz="1400" baseline="30000" dirty="0">
                          <a:latin typeface="Times New Roman"/>
                          <a:ea typeface="Times New Roman"/>
                          <a:cs typeface="Times New Roman"/>
                        </a:rPr>
                        <a:t>2х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= 48·7</a:t>
                      </a:r>
                      <a:r>
                        <a:rPr lang="ru-RU" sz="1400" baseline="30000" dirty="0"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+ 49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1) -1; 2) 2; 3) 1; 4) 50.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3. Найдите корень (или сумму корней, если их несколько) уравнения: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) 10; 2) 1; 3) 9; 4) 8.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4. Найдите корень (или сумму корней, если их несколько) уравнения: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) 3,8; 2) -3; 3) 1,3; 4) 2.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</a:tbl>
          </a:graphicData>
        </a:graphic>
      </p:graphicFrame>
      <p:pic>
        <p:nvPicPr>
          <p:cNvPr id="5" name="Рисунок 4" descr="http://festival.1september.ru/articles/504754/Image2414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4071942"/>
            <a:ext cx="142876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festival.1september.ru/articles/504754/Image2415.gi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5143512"/>
            <a:ext cx="1000132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festival.1september.ru/articles/504754/Image2417.gif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4143380"/>
            <a:ext cx="1143008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festival.1september.ru/articles/504754/Image2416.gif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40" y="5000636"/>
            <a:ext cx="1571636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- какие типы уравнений вы знаете?</a:t>
            </a:r>
          </a:p>
          <a:p>
            <a:r>
              <a:rPr lang="ru-RU" dirty="0"/>
              <a:t>- Как решаются показательные уравнения, сводящиеся к квадратным?</a:t>
            </a:r>
          </a:p>
          <a:p>
            <a:r>
              <a:rPr lang="ru-RU" dirty="0"/>
              <a:t>- Как решаются уравнения, сводящиеся к линейным?</a:t>
            </a:r>
          </a:p>
          <a:p>
            <a:r>
              <a:rPr lang="ru-RU" dirty="0"/>
              <a:t>- какое ограничение накладывается на переменную замены в показательном уравнении?</a:t>
            </a:r>
          </a:p>
          <a:p>
            <a:r>
              <a:rPr lang="ru-RU" dirty="0"/>
              <a:t>- может ли 2</a:t>
            </a:r>
            <a:r>
              <a:rPr lang="ru-RU" baseline="30000" dirty="0"/>
              <a:t>х</a:t>
            </a:r>
            <a:r>
              <a:rPr lang="ru-RU" dirty="0"/>
              <a:t> = 1 и чему равен </a:t>
            </a:r>
            <a:r>
              <a:rPr lang="ru-RU" dirty="0" err="1"/>
              <a:t>х</a:t>
            </a:r>
            <a:r>
              <a:rPr lang="ru-RU" dirty="0"/>
              <a:t> ?</a:t>
            </a:r>
          </a:p>
          <a:p>
            <a:r>
              <a:rPr lang="ru-RU" dirty="0"/>
              <a:t>- может ли 2</a:t>
            </a:r>
            <a:r>
              <a:rPr lang="ru-RU" baseline="30000" dirty="0"/>
              <a:t>х</a:t>
            </a:r>
            <a:r>
              <a:rPr lang="ru-RU" dirty="0"/>
              <a:t> = 2 и чему равен </a:t>
            </a:r>
            <a:r>
              <a:rPr lang="ru-RU" dirty="0" err="1"/>
              <a:t>х</a:t>
            </a:r>
            <a:r>
              <a:rPr lang="ru-RU" dirty="0"/>
              <a:t> ?</a:t>
            </a:r>
          </a:p>
          <a:p>
            <a:r>
              <a:rPr lang="ru-RU" dirty="0"/>
              <a:t>- может ли 2</a:t>
            </a:r>
            <a:r>
              <a:rPr lang="ru-RU" baseline="30000" dirty="0"/>
              <a:t>х</a:t>
            </a:r>
            <a:r>
              <a:rPr lang="ru-RU" dirty="0"/>
              <a:t> = -2 и чему равен </a:t>
            </a:r>
            <a:r>
              <a:rPr lang="ru-RU" dirty="0" err="1"/>
              <a:t>х</a:t>
            </a:r>
            <a:r>
              <a:rPr lang="ru-RU" dirty="0"/>
              <a:t> ?</a:t>
            </a:r>
          </a:p>
          <a:p>
            <a:r>
              <a:rPr lang="ru-RU" dirty="0"/>
              <a:t>- может ли 2</a:t>
            </a:r>
            <a:r>
              <a:rPr lang="ru-RU" baseline="30000" dirty="0"/>
              <a:t>х</a:t>
            </a:r>
            <a:r>
              <a:rPr lang="ru-RU" dirty="0"/>
              <a:t> = </a:t>
            </a:r>
            <a:r>
              <a:rPr lang="ru-RU" dirty="0" smtClean="0"/>
              <a:t>0</a:t>
            </a:r>
            <a:r>
              <a:rPr lang="ru-RU" dirty="0"/>
              <a:t> и чему равен </a:t>
            </a:r>
            <a:r>
              <a:rPr lang="ru-RU" dirty="0" err="1"/>
              <a:t>х</a:t>
            </a:r>
            <a:r>
              <a:rPr lang="ru-RU" dirty="0"/>
              <a:t> ?</a:t>
            </a:r>
          </a:p>
          <a:p>
            <a:pPr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 Домашнее задание:  конспект, № 27.13, 28.34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640</TotalTime>
  <Words>732</Words>
  <Application>Microsoft Office PowerPoint</Application>
  <PresentationFormat>Экран (4:3)</PresentationFormat>
  <Paragraphs>134</Paragraphs>
  <Slides>13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Поток</vt:lpstr>
      <vt:lpstr>Формула</vt:lpstr>
      <vt:lpstr>Решение показательных уравнений</vt:lpstr>
      <vt:lpstr>Цели урока</vt:lpstr>
      <vt:lpstr>Ход урока</vt:lpstr>
      <vt:lpstr>Устная работа</vt:lpstr>
      <vt:lpstr>МЕТОДЫ РЕШЕНИЯ</vt:lpstr>
      <vt:lpstr>Тип 1: Простейшие показательные уравнения – уравнивание  показателей степеней</vt:lpstr>
      <vt:lpstr>Тип 2 :Показательные уравнения , сводящиеся к линейному.</vt:lpstr>
      <vt:lpstr>.   Тип 3 : метод введения новой переменной</vt:lpstr>
      <vt:lpstr>Слайд 9</vt:lpstr>
      <vt:lpstr>Решите  уравнение:</vt:lpstr>
      <vt:lpstr>   Однородные. </vt:lpstr>
      <vt:lpstr>Самостоятельная работа</vt:lpstr>
      <vt:lpstr>Итоги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Решение показательных уравнений</dc:title>
  <dc:creator>01</dc:creator>
  <cp:lastModifiedBy>01</cp:lastModifiedBy>
  <cp:revision>68</cp:revision>
  <dcterms:created xsi:type="dcterms:W3CDTF">2015-11-13T04:04:46Z</dcterms:created>
  <dcterms:modified xsi:type="dcterms:W3CDTF">2015-11-16T18:08:54Z</dcterms:modified>
</cp:coreProperties>
</file>