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6" r:id="rId4"/>
    <p:sldId id="265" r:id="rId5"/>
    <p:sldId id="264" r:id="rId6"/>
    <p:sldId id="263" r:id="rId7"/>
    <p:sldId id="260" r:id="rId8"/>
    <p:sldId id="261" r:id="rId9"/>
    <p:sldId id="262" r:id="rId10"/>
    <p:sldId id="259" r:id="rId11"/>
    <p:sldId id="267" r:id="rId12"/>
    <p:sldId id="269" r:id="rId13"/>
    <p:sldId id="270" r:id="rId14"/>
    <p:sldId id="272" r:id="rId15"/>
    <p:sldId id="273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981" autoAdjust="0"/>
    <p:restoredTop sz="94660"/>
  </p:normalViewPr>
  <p:slideViewPr>
    <p:cSldViewPr snapToGrid="0">
      <p:cViewPr varScale="1">
        <p:scale>
          <a:sx n="61" d="100"/>
          <a:sy n="61" d="100"/>
        </p:scale>
        <p:origin x="-96" y="-6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78EE8E-FAE8-4275-B529-6FF9186724AD}" type="datetimeFigureOut">
              <a:rPr lang="ru-RU" smtClean="0"/>
              <a:pPr/>
              <a:t>16.02.2019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8DE4C-E5E0-474A-B1BB-06F382D9CF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803789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59F5408-56C5-4C6D-AC75-23DAC5103EA9}" type="slidenum">
              <a:rPr lang="ru-RU" altLang="ru-RU" sz="1200"/>
              <a:pPr eaLnBrk="1" hangingPunct="1"/>
              <a:t>3</a:t>
            </a:fld>
            <a:endParaRPr lang="ru-RU" altLang="ru-RU" sz="120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xmlns="" val="21051806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80E48EE-DC9D-4767-A9DD-B3A13EC16C83}" type="slidenum">
              <a:rPr lang="ru-RU" altLang="ru-RU" sz="1200"/>
              <a:pPr eaLnBrk="1" hangingPunct="1"/>
              <a:t>4</a:t>
            </a:fld>
            <a:endParaRPr lang="ru-RU" altLang="ru-RU" sz="120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xmlns="" val="1809934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pPr/>
              <a:t>2/16/2019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0963" y="480447"/>
            <a:ext cx="10523349" cy="2449365"/>
          </a:xfrm>
        </p:spPr>
        <p:txBody>
          <a:bodyPr/>
          <a:lstStyle/>
          <a:p>
            <a:r>
              <a:rPr lang="ru-RU" sz="7200" b="1" dirty="0" smtClean="0"/>
              <a:t>Великолепная четверка</a:t>
            </a:r>
            <a:endParaRPr lang="ru-RU" sz="72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3688597"/>
            <a:ext cx="12192000" cy="3169403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ru-RU" sz="3600" b="1" dirty="0"/>
              <a:t>Предмет </a:t>
            </a:r>
            <a:r>
              <a:rPr lang="ru-RU" sz="3600" b="1" dirty="0">
                <a:solidFill>
                  <a:srgbClr val="FFFF00"/>
                </a:solidFill>
              </a:rPr>
              <a:t>математики</a:t>
            </a:r>
            <a:r>
              <a:rPr lang="ru-RU" sz="3600" b="1" dirty="0"/>
              <a:t> столь серьезен, что не следует упускать ни одной возможности сделать его более занимательным. </a:t>
            </a:r>
          </a:p>
          <a:p>
            <a:pPr algn="r">
              <a:spcBef>
                <a:spcPts val="0"/>
              </a:spcBef>
              <a:defRPr/>
            </a:pPr>
            <a:r>
              <a:rPr lang="ru-RU" sz="3600" b="1" dirty="0"/>
              <a:t>(Б. Паскаль) </a:t>
            </a:r>
          </a:p>
          <a:p>
            <a:endParaRPr lang="ru-RU" sz="3600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5889356" y="2424139"/>
            <a:ext cx="6302644" cy="1124973"/>
          </a:xfrm>
        </p:spPr>
        <p:txBody>
          <a:bodyPr>
            <a:normAutofit/>
          </a:bodyPr>
          <a:lstStyle/>
          <a:p>
            <a:r>
              <a:rPr lang="ru-RU" sz="3600" b="1" dirty="0"/>
              <a:t>Урок - игра в 11 классе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94081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План урока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1410346"/>
            <a:ext cx="10582410" cy="5253925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приветствие </a:t>
            </a:r>
          </a:p>
          <a:p>
            <a:r>
              <a:rPr lang="ru-RU" sz="3200" dirty="0" smtClean="0"/>
              <a:t>Разминка</a:t>
            </a:r>
          </a:p>
          <a:p>
            <a:r>
              <a:rPr lang="ru-RU" sz="3200" dirty="0" smtClean="0"/>
              <a:t>Решение задач ЕГЭ    Арифметика</a:t>
            </a:r>
            <a:endParaRPr lang="ru-RU" sz="3200" dirty="0"/>
          </a:p>
          <a:p>
            <a:pPr>
              <a:buNone/>
            </a:pPr>
            <a:r>
              <a:rPr lang="ru-RU" sz="3200" dirty="0" smtClean="0"/>
              <a:t>                                           Уравнение</a:t>
            </a:r>
            <a:endParaRPr lang="ru-RU" sz="3200" dirty="0" smtClean="0"/>
          </a:p>
          <a:p>
            <a:pPr>
              <a:buNone/>
            </a:pPr>
            <a:r>
              <a:rPr lang="ru-RU" sz="3200" dirty="0" smtClean="0"/>
              <a:t>                                           Задача </a:t>
            </a:r>
            <a:r>
              <a:rPr lang="ru-RU" sz="3200" dirty="0" smtClean="0"/>
              <a:t>на </a:t>
            </a:r>
            <a:r>
              <a:rPr lang="ru-RU" sz="3200" dirty="0"/>
              <a:t>проценты</a:t>
            </a:r>
            <a:endParaRPr lang="ru-RU" sz="3200" dirty="0" smtClean="0"/>
          </a:p>
          <a:p>
            <a:pPr>
              <a:buNone/>
            </a:pPr>
            <a:r>
              <a:rPr lang="ru-RU" sz="3200" dirty="0" smtClean="0"/>
              <a:t>                                           Геометрическая задача</a:t>
            </a:r>
            <a:endParaRPr lang="ru-RU" sz="3200" dirty="0" smtClean="0"/>
          </a:p>
          <a:p>
            <a:r>
              <a:rPr lang="ru-RU" sz="3200" dirty="0" smtClean="0"/>
              <a:t>Тестирование</a:t>
            </a:r>
          </a:p>
          <a:p>
            <a:r>
              <a:rPr lang="ru-RU" sz="3200" dirty="0" smtClean="0"/>
              <a:t>Подведение итогов</a:t>
            </a:r>
            <a:endParaRPr lang="ru-RU" sz="3200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22616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1" y="1857375"/>
            <a:ext cx="6670675" cy="237648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altLang="ru-RU" sz="6600">
                <a:solidFill>
                  <a:srgbClr val="00FFFF"/>
                </a:solidFill>
              </a:rPr>
              <a:t>Вычислите устно:</a:t>
            </a:r>
          </a:p>
          <a:p>
            <a:pPr marL="0" indent="0" algn="ctr">
              <a:buNone/>
            </a:pPr>
            <a:endParaRPr lang="ru-RU" altLang="ru-RU" sz="6600">
              <a:solidFill>
                <a:srgbClr val="00FFFF"/>
              </a:solidFill>
            </a:endParaRPr>
          </a:p>
          <a:p>
            <a:pPr marL="0" indent="0" algn="ctr">
              <a:buNone/>
            </a:pPr>
            <a:r>
              <a:rPr lang="ru-RU" altLang="ru-RU" sz="6600" b="1">
                <a:solidFill>
                  <a:srgbClr val="00FFFF"/>
                </a:solidFill>
                <a:latin typeface="Arial" panose="020B0604020202020204" pitchFamily="34" charset="0"/>
              </a:rPr>
              <a:t>4 </a:t>
            </a:r>
            <a:r>
              <a:rPr lang="en-US" altLang="ru-RU" sz="6600" b="1">
                <a:solidFill>
                  <a:srgbClr val="00FF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·</a:t>
            </a:r>
            <a:r>
              <a:rPr lang="ru-RU" altLang="ru-RU" sz="6600" b="1">
                <a:solidFill>
                  <a:srgbClr val="00FF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8 </a:t>
            </a:r>
            <a:r>
              <a:rPr lang="en-US" altLang="ru-RU" sz="6600" b="1">
                <a:solidFill>
                  <a:srgbClr val="00FF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·</a:t>
            </a:r>
            <a:r>
              <a:rPr lang="ru-RU" altLang="ru-RU" sz="6600" b="1">
                <a:solidFill>
                  <a:srgbClr val="00FF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25 </a:t>
            </a:r>
            <a:r>
              <a:rPr lang="en-US" altLang="ru-RU" sz="6600" b="1">
                <a:solidFill>
                  <a:srgbClr val="00FFFF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·</a:t>
            </a:r>
            <a:r>
              <a:rPr lang="ru-RU" altLang="ru-RU" sz="6600" b="1">
                <a:solidFill>
                  <a:srgbClr val="00FF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125</a:t>
            </a:r>
            <a:endParaRPr lang="en-US" altLang="ru-RU" sz="6600" b="1">
              <a:solidFill>
                <a:srgbClr val="00FFFF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881188" y="357189"/>
            <a:ext cx="1643062" cy="928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dirty="0"/>
              <a:t>3</a:t>
            </a:r>
            <a:r>
              <a:rPr lang="ru-RU" sz="4400" dirty="0" smtClean="0"/>
              <a:t>о</a:t>
            </a:r>
            <a:endParaRPr lang="ru-RU" sz="4400" dirty="0"/>
          </a:p>
        </p:txBody>
      </p:sp>
      <p:sp>
        <p:nvSpPr>
          <p:cNvPr id="6" name="Управляющая кнопка: возврат 5">
            <a:hlinkClick r:id="" action="ppaction://noaction" highlightClick="1">
              <a:snd r:embed="rId3" name="camera.wav"/>
            </a:hlinkClick>
          </p:cNvPr>
          <p:cNvSpPr/>
          <p:nvPr/>
        </p:nvSpPr>
        <p:spPr>
          <a:xfrm>
            <a:off x="10096500" y="6072188"/>
            <a:ext cx="571500" cy="78581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10354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81376" y="1857375"/>
            <a:ext cx="6575425" cy="181133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altLang="ru-RU" sz="6600">
                <a:solidFill>
                  <a:srgbClr val="00FFFF"/>
                </a:solidFill>
              </a:rPr>
              <a:t>Сколько будет, если  полсотни разделить на  ½?</a:t>
            </a:r>
          </a:p>
        </p:txBody>
      </p:sp>
      <p:sp>
        <p:nvSpPr>
          <p:cNvPr id="5" name="Овал 4"/>
          <p:cNvSpPr/>
          <p:nvPr/>
        </p:nvSpPr>
        <p:spPr>
          <a:xfrm>
            <a:off x="1881188" y="357189"/>
            <a:ext cx="1643062" cy="928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dirty="0" smtClean="0"/>
              <a:t>3о</a:t>
            </a:r>
            <a:endParaRPr lang="ru-RU" sz="4400" dirty="0"/>
          </a:p>
        </p:txBody>
      </p:sp>
      <p:sp>
        <p:nvSpPr>
          <p:cNvPr id="6" name="Управляющая кнопка: возврат 5">
            <a:hlinkClick r:id="" action="ppaction://noaction" highlightClick="1">
              <a:snd r:embed="rId3" name="camera.wav"/>
            </a:hlinkClick>
          </p:cNvPr>
          <p:cNvSpPr/>
          <p:nvPr/>
        </p:nvSpPr>
        <p:spPr>
          <a:xfrm>
            <a:off x="10096500" y="6072188"/>
            <a:ext cx="571500" cy="78581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14922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4"/>
          <p:cNvSpPr txBox="1">
            <a:spLocks noChangeArrowheads="1"/>
          </p:cNvSpPr>
          <p:nvPr/>
        </p:nvSpPr>
        <p:spPr bwMode="auto">
          <a:xfrm>
            <a:off x="2566989" y="2133601"/>
            <a:ext cx="7437437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6000">
                <a:solidFill>
                  <a:srgbClr val="00FFFF"/>
                </a:solidFill>
                <a:latin typeface="Cambria" panose="02040503050406030204" pitchFamily="18" charset="0"/>
              </a:rPr>
              <a:t>Переведите на язык математики: «Враг моего друга - мне враг»</a:t>
            </a:r>
          </a:p>
        </p:txBody>
      </p:sp>
      <p:sp>
        <p:nvSpPr>
          <p:cNvPr id="3" name="Овал 2"/>
          <p:cNvSpPr/>
          <p:nvPr/>
        </p:nvSpPr>
        <p:spPr>
          <a:xfrm>
            <a:off x="2309813" y="357189"/>
            <a:ext cx="1643062" cy="928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dirty="0">
                <a:solidFill>
                  <a:srgbClr val="FFFFFF"/>
                </a:solidFill>
              </a:rPr>
              <a:t>2</a:t>
            </a:r>
            <a:r>
              <a:rPr lang="ru-RU" sz="4400" dirty="0" smtClean="0">
                <a:solidFill>
                  <a:srgbClr val="FFFFFF"/>
                </a:solidFill>
              </a:rPr>
              <a:t>о</a:t>
            </a:r>
            <a:endParaRPr lang="ru-RU" sz="4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3424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952626" y="357189"/>
            <a:ext cx="1928813" cy="9286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dirty="0" smtClean="0"/>
              <a:t>2о</a:t>
            </a:r>
            <a:endParaRPr lang="ru-RU" sz="4400" dirty="0"/>
          </a:p>
        </p:txBody>
      </p:sp>
      <p:sp>
        <p:nvSpPr>
          <p:cNvPr id="3" name="TextBox 2"/>
          <p:cNvSpPr txBox="1"/>
          <p:nvPr/>
        </p:nvSpPr>
        <p:spPr>
          <a:xfrm>
            <a:off x="3095625" y="857251"/>
            <a:ext cx="6929438" cy="5078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5400" dirty="0">
                <a:solidFill>
                  <a:srgbClr val="00FFFF"/>
                </a:solidFill>
              </a:rPr>
              <a:t>Кому принадлежит высказывание: «Математику уж за то любить надо, что она ум в порядок приводит»</a:t>
            </a:r>
          </a:p>
        </p:txBody>
      </p:sp>
    </p:spTree>
    <p:extLst>
      <p:ext uri="{BB962C8B-B14F-4D97-AF65-F5344CB8AC3E}">
        <p14:creationId xmlns:p14="http://schemas.microsoft.com/office/powerpoint/2010/main" xmlns="" val="382455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Арифметика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1782146"/>
            <a:ext cx="8946541" cy="3303037"/>
          </a:xfrm>
        </p:spPr>
        <p:txBody>
          <a:bodyPr/>
          <a:lstStyle/>
          <a:p>
            <a:r>
              <a:rPr lang="ru-RU" sz="3200" dirty="0" smtClean="0"/>
              <a:t>Вычислите:  </a:t>
            </a:r>
          </a:p>
          <a:p>
            <a:pPr marL="0" indent="0">
              <a:buNone/>
            </a:pPr>
            <a:r>
              <a:rPr lang="ru-RU" sz="3200" dirty="0" smtClean="0"/>
              <a:t>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</a:t>
            </a:r>
            <a:r>
              <a:rPr lang="ru-RU" sz="6600" b="1" dirty="0" smtClean="0"/>
              <a:t>7,2· 3,5 : 0,9</a:t>
            </a:r>
            <a:endParaRPr lang="ru-RU" sz="6600" b="1" dirty="0"/>
          </a:p>
        </p:txBody>
      </p:sp>
      <p:sp>
        <p:nvSpPr>
          <p:cNvPr id="4" name="Овал 3"/>
          <p:cNvSpPr/>
          <p:nvPr/>
        </p:nvSpPr>
        <p:spPr>
          <a:xfrm>
            <a:off x="8059119" y="883403"/>
            <a:ext cx="1301857" cy="11623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8353586" y="1131376"/>
            <a:ext cx="7904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40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xmlns="" val="2030924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Уравнение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103312" y="2164702"/>
                <a:ext cx="9337643" cy="3582955"/>
              </a:xfrm>
            </p:spPr>
            <p:txBody>
              <a:bodyPr>
                <a:normAutofit/>
              </a:bodyPr>
              <a:lstStyle/>
              <a:p>
                <a:r>
                  <a:rPr lang="ru-RU" sz="3200" dirty="0" smtClean="0"/>
                  <a:t>Найдите корень уравнения</a:t>
                </a:r>
              </a:p>
              <a:p>
                <a:pPr marL="0" indent="0">
                  <a:buNone/>
                </a:pPr>
                <a:endParaRPr lang="ru-RU" sz="320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n-US" sz="4800" b="1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4800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800" b="1" i="0" smtClean="0">
                                <a:latin typeface="Cambria Math" panose="02040503050406030204" pitchFamily="18" charset="0"/>
                              </a:rPr>
                              <m:t>𝐥𝐨𝐠</m:t>
                            </m:r>
                          </m:e>
                          <m:sub>
                            <m:f>
                              <m:fPr>
                                <m:ctrlPr>
                                  <a:rPr lang="en-US" sz="4800" b="1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ru-RU" sz="4800" b="1" i="1" smtClean="0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num>
                              <m:den>
                                <m:r>
                                  <a:rPr lang="ru-RU" sz="4800" b="1" i="1" smtClean="0">
                                    <a:latin typeface="Cambria Math" panose="02040503050406030204" pitchFamily="18" charset="0"/>
                                  </a:rPr>
                                  <m:t>𝟑</m:t>
                                </m:r>
                              </m:den>
                            </m:f>
                          </m:sub>
                        </m:sSub>
                        <m:r>
                          <a:rPr lang="ru-RU" sz="4800" b="1" i="1" smtClean="0">
                            <a:latin typeface="Cambria Math" panose="02040503050406030204" pitchFamily="18" charset="0"/>
                          </a:rPr>
                          <m:t>(</m:t>
                        </m:r>
                      </m:fName>
                      <m:e>
                        <m:r>
                          <a:rPr lang="ru-RU" sz="48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ru-RU" sz="4800" b="1" i="1" smtClean="0">
                            <a:latin typeface="Cambria Math" panose="02040503050406030204" pitchFamily="18" charset="0"/>
                          </a:rPr>
                          <m:t>х−</m:t>
                        </m:r>
                        <m:r>
                          <a:rPr lang="ru-RU" sz="4800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func>
                  </m:oMath>
                </a14:m>
                <a:r>
                  <a:rPr lang="ru-RU" sz="4800" b="1" dirty="0" smtClean="0"/>
                  <a:t>)= -1</a:t>
                </a:r>
                <a:endParaRPr lang="ru-RU" sz="4800" b="1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03312" y="2164702"/>
                <a:ext cx="9337643" cy="3582955"/>
              </a:xfrm>
              <a:blipFill rotWithShape="0">
                <a:blip r:embed="rId2"/>
                <a:stretch>
                  <a:fillRect l="-1044" t="-22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Овал 3"/>
          <p:cNvSpPr/>
          <p:nvPr/>
        </p:nvSpPr>
        <p:spPr>
          <a:xfrm>
            <a:off x="8229600" y="1208868"/>
            <a:ext cx="1782305" cy="11158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8725546" y="1456841"/>
            <a:ext cx="8679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40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xmlns="" val="3343576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на проценты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dirty="0" smtClean="0"/>
              <a:t>Товар  на распродаже уценили на 50%, при этом он стал стоить 880 рублей. Сколько рублей он стоил до распродажи?</a:t>
            </a:r>
            <a:endParaRPr lang="ru-RU" sz="4800" dirty="0"/>
          </a:p>
        </p:txBody>
      </p:sp>
      <p:sp>
        <p:nvSpPr>
          <p:cNvPr id="4" name="Овал 3"/>
          <p:cNvSpPr/>
          <p:nvPr/>
        </p:nvSpPr>
        <p:spPr>
          <a:xfrm>
            <a:off x="8601559" y="712922"/>
            <a:ext cx="1472339" cy="10228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8911525" y="914401"/>
            <a:ext cx="960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30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xmlns="" val="20045642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Геометрия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4000" dirty="0" smtClean="0"/>
              <a:t>На стороне ВС прямоугольника АВС</a:t>
            </a:r>
            <a:r>
              <a:rPr lang="en-US" sz="4000" dirty="0" smtClean="0"/>
              <a:t>D</a:t>
            </a:r>
            <a:r>
              <a:rPr lang="ru-RU" sz="4000" dirty="0" smtClean="0"/>
              <a:t>, у которого АВ= 32 и А</a:t>
            </a:r>
            <a:r>
              <a:rPr lang="en-US" sz="4000" dirty="0" smtClean="0"/>
              <a:t>D</a:t>
            </a:r>
            <a:r>
              <a:rPr lang="ru-RU" sz="4000" dirty="0" smtClean="0"/>
              <a:t>=92, отмечена точка Е так, что угол ЕАВ=45</a:t>
            </a:r>
            <a:r>
              <a:rPr lang="en-US" sz="4000" dirty="0" smtClean="0"/>
              <a:t>º</a:t>
            </a:r>
            <a:r>
              <a:rPr lang="ru-RU" sz="4000" dirty="0" smtClean="0"/>
              <a:t> Найдите Е</a:t>
            </a:r>
            <a:r>
              <a:rPr lang="en-US" sz="4000" dirty="0" smtClean="0"/>
              <a:t>D</a:t>
            </a:r>
            <a:endParaRPr lang="ru-RU" sz="4000" dirty="0"/>
          </a:p>
        </p:txBody>
      </p:sp>
      <p:sp>
        <p:nvSpPr>
          <p:cNvPr id="17" name="Объект 16"/>
          <p:cNvSpPr>
            <a:spLocks noGrp="1"/>
          </p:cNvSpPr>
          <p:nvPr>
            <p:ph sz="half" idx="2"/>
          </p:nvPr>
        </p:nvSpPr>
        <p:spPr>
          <a:xfrm>
            <a:off x="5719665" y="2186720"/>
            <a:ext cx="4396341" cy="4200245"/>
          </a:xfrm>
          <a:noFill/>
        </p:spPr>
        <p:txBody>
          <a:bodyPr>
            <a:normAutofit fontScale="92500" lnSpcReduction="20000"/>
          </a:bodyPr>
          <a:lstStyle/>
          <a:p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5719665" y="2369976"/>
            <a:ext cx="401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518300" y="2369976"/>
            <a:ext cx="2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9737752" y="5138170"/>
            <a:ext cx="313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5719665" y="5138170"/>
            <a:ext cx="276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6016563" y="3015870"/>
            <a:ext cx="3700497" cy="226502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42" name="Прямая соединительная линия 41"/>
          <p:cNvCxnSpPr/>
          <p:nvPr/>
        </p:nvCxnSpPr>
        <p:spPr>
          <a:xfrm flipV="1">
            <a:off x="6020436" y="3027159"/>
            <a:ext cx="2305968" cy="22537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8347096" y="3027159"/>
            <a:ext cx="1369964" cy="22986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8296318" y="2463282"/>
            <a:ext cx="511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</a:t>
            </a:r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8431078" y="666426"/>
            <a:ext cx="1317356" cy="8059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756541" y="759417"/>
            <a:ext cx="945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50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xmlns="" val="16789225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Тест 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26572" y="942392"/>
                <a:ext cx="11392678" cy="5645020"/>
              </a:xfrm>
            </p:spPr>
            <p:txBody>
              <a:bodyPr>
                <a:normAutofit/>
              </a:bodyPr>
              <a:lstStyle/>
              <a:p>
                <a:r>
                  <a:rPr lang="ru-RU" sz="4000" dirty="0" smtClean="0"/>
                  <a:t>Вычислите:</a:t>
                </a:r>
                <a:r>
                  <a:rPr lang="ru-RU" sz="4800" dirty="0" smtClean="0"/>
                  <a:t> 4,2· 3,5: 0,7</a:t>
                </a:r>
              </a:p>
              <a:p>
                <a:r>
                  <a:rPr lang="ru-RU" sz="4000" dirty="0" smtClean="0"/>
                  <a:t>Найдите корень уравнения: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400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en-US" sz="4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4000">
                                  <a:latin typeface="Cambria Math" panose="02040503050406030204" pitchFamily="18" charset="0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ru-RU" sz="4000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fName>
                        <m:e>
                          <m:d>
                            <m:dPr>
                              <m:ctrlPr>
                                <a:rPr lang="ru-RU" sz="4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ru-RU" sz="4000" i="1">
                                  <a:latin typeface="Cambria Math" panose="02040503050406030204" pitchFamily="18" charset="0"/>
                                </a:rPr>
                                <m:t>7х−15</m:t>
                              </m:r>
                            </m:e>
                          </m:d>
                          <m:r>
                            <a:rPr lang="ru-RU" sz="4000" i="1">
                              <a:latin typeface="Cambria Math" panose="02040503050406030204" pitchFamily="18" charset="0"/>
                            </a:rPr>
                            <m:t>=3</m:t>
                          </m:r>
                        </m:e>
                      </m:func>
                    </m:oMath>
                  </m:oMathPara>
                </a14:m>
                <a:endParaRPr lang="ru-RU" sz="4000" dirty="0" smtClean="0"/>
              </a:p>
              <a:p>
                <a:r>
                  <a:rPr lang="ru-RU" sz="4000" dirty="0" smtClean="0"/>
                  <a:t>Стоимость проезда в электричке составляет 86рублей. Школьникам предоставляется скидка 50%. Сколько рублей будет стоить проезд для 3 взрослых и 12 школьников</a:t>
                </a:r>
              </a:p>
              <a:p>
                <a:endParaRPr lang="ru-RU" sz="4000" dirty="0" smtClean="0"/>
              </a:p>
              <a:p>
                <a:endParaRPr lang="ru-RU" sz="4000" dirty="0"/>
              </a:p>
              <a:p>
                <a:endParaRPr lang="ru-RU" sz="4000" dirty="0" smtClean="0"/>
              </a:p>
              <a:p>
                <a:pPr marL="0" indent="0">
                  <a:buNone/>
                </a:pPr>
                <a:endParaRPr lang="ru-RU" sz="4800" dirty="0" smtClean="0"/>
              </a:p>
              <a:p>
                <a:pPr marL="0" indent="0">
                  <a:buNone/>
                </a:pPr>
                <a:endParaRPr lang="ru-RU" sz="4800" dirty="0" smtClean="0"/>
              </a:p>
              <a:p>
                <a:endParaRPr lang="ru-RU" sz="4800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6572" y="942392"/>
                <a:ext cx="11392678" cy="5645020"/>
              </a:xfrm>
              <a:blipFill rotWithShape="0">
                <a:blip r:embed="rId2"/>
                <a:stretch>
                  <a:fillRect l="-1285" t="-248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4914935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Геометрия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4000" dirty="0" smtClean="0"/>
              <a:t>На стороне ВС прямоугольника АВС</a:t>
            </a:r>
            <a:r>
              <a:rPr lang="en-US" sz="4000" dirty="0" smtClean="0"/>
              <a:t>D</a:t>
            </a:r>
            <a:r>
              <a:rPr lang="ru-RU" sz="4000" dirty="0" smtClean="0"/>
              <a:t>, у которого АВ= 44 и А</a:t>
            </a:r>
            <a:r>
              <a:rPr lang="en-US" sz="4000" dirty="0" smtClean="0"/>
              <a:t>D</a:t>
            </a:r>
            <a:r>
              <a:rPr lang="ru-RU" sz="4000" dirty="0" smtClean="0"/>
              <a:t>=77, отмечена точка Е так, что угол ЕАВ=45</a:t>
            </a:r>
            <a:r>
              <a:rPr lang="en-US" sz="4000" dirty="0" smtClean="0"/>
              <a:t>º</a:t>
            </a:r>
            <a:r>
              <a:rPr lang="ru-RU" sz="4000" dirty="0" smtClean="0"/>
              <a:t> Найдите Е</a:t>
            </a:r>
            <a:r>
              <a:rPr lang="en-US" sz="4000" dirty="0" smtClean="0"/>
              <a:t>D</a:t>
            </a:r>
            <a:endParaRPr lang="ru-RU" sz="4000" dirty="0"/>
          </a:p>
        </p:txBody>
      </p:sp>
      <p:sp>
        <p:nvSpPr>
          <p:cNvPr id="17" name="Объект 16"/>
          <p:cNvSpPr>
            <a:spLocks noGrp="1"/>
          </p:cNvSpPr>
          <p:nvPr>
            <p:ph sz="half" idx="2"/>
          </p:nvPr>
        </p:nvSpPr>
        <p:spPr>
          <a:xfrm>
            <a:off x="5719665" y="2186720"/>
            <a:ext cx="4396341" cy="4200245"/>
          </a:xfrm>
          <a:noFill/>
        </p:spPr>
        <p:txBody>
          <a:bodyPr>
            <a:normAutofit fontScale="92500" lnSpcReduction="20000"/>
          </a:bodyPr>
          <a:lstStyle/>
          <a:p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5719665" y="2369976"/>
            <a:ext cx="401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518300" y="2369976"/>
            <a:ext cx="2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9737752" y="5138170"/>
            <a:ext cx="313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5719665" y="5138170"/>
            <a:ext cx="276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6016563" y="3015870"/>
            <a:ext cx="3700497" cy="226502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42" name="Прямая соединительная линия 41"/>
          <p:cNvCxnSpPr/>
          <p:nvPr/>
        </p:nvCxnSpPr>
        <p:spPr>
          <a:xfrm flipV="1">
            <a:off x="6020436" y="3027159"/>
            <a:ext cx="2305968" cy="22537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8347096" y="3027159"/>
            <a:ext cx="1369964" cy="22986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8296318" y="2463282"/>
            <a:ext cx="511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404311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Ответы  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289249" y="1250302"/>
                <a:ext cx="11196735" cy="4998097"/>
              </a:xfrm>
            </p:spPr>
            <p:txBody>
              <a:bodyPr/>
              <a:lstStyle/>
              <a:p>
                <a:r>
                  <a:rPr lang="ru-RU" sz="4000" dirty="0" smtClean="0"/>
                  <a:t> 4,2</a:t>
                </a:r>
                <a:r>
                  <a:rPr lang="ru-RU" sz="4000" dirty="0"/>
                  <a:t>· 3,5: 0</a:t>
                </a:r>
                <a:r>
                  <a:rPr lang="ru-RU" sz="4000" dirty="0" smtClean="0"/>
                  <a:t>,7= 21</a:t>
                </a:r>
              </a:p>
              <a:p>
                <a14:m>
                  <m:oMath xmlns:m="http://schemas.openxmlformats.org/officeDocument/2006/math">
                    <m:func>
                      <m:func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sz="4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>
                                <a:latin typeface="Cambria Math" panose="020405030504060302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ru-RU" sz="40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fName>
                      <m:e>
                        <m:d>
                          <m:dPr>
                            <m:ctrlPr>
                              <a:rPr lang="ru-RU" sz="4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ru-RU" sz="4000" i="1">
                                <a:latin typeface="Cambria Math" panose="02040503050406030204" pitchFamily="18" charset="0"/>
                              </a:rPr>
                              <m:t>7х−15</m:t>
                            </m:r>
                          </m:e>
                        </m:d>
                        <m:r>
                          <a:rPr lang="ru-RU" sz="4000" i="1">
                            <a:latin typeface="Cambria Math" panose="02040503050406030204" pitchFamily="18" charset="0"/>
                          </a:rPr>
                          <m:t>=3</m:t>
                        </m:r>
                      </m:e>
                    </m:func>
                  </m:oMath>
                </a14:m>
                <a:endParaRPr lang="ru-RU" sz="40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ru-RU" sz="4000" i="1">
                        <a:latin typeface="Cambria Math" panose="02040503050406030204" pitchFamily="18" charset="0"/>
                      </a:rPr>
                      <m:t>7х−15</m:t>
                    </m:r>
                  </m:oMath>
                </a14:m>
                <a:r>
                  <a:rPr lang="ru-RU" sz="4000" dirty="0" smtClean="0"/>
                  <a:t> = 27,     7х = 27+15,     7х=42,     х= 6</a:t>
                </a:r>
              </a:p>
              <a:p>
                <a:r>
                  <a:rPr lang="ru-RU" sz="4000" dirty="0" smtClean="0"/>
                  <a:t>86рублей---- 100%</a:t>
                </a:r>
              </a:p>
              <a:p>
                <a:pPr marL="0" indent="0">
                  <a:buNone/>
                </a:pPr>
                <a:r>
                  <a:rPr lang="ru-RU" sz="4000" dirty="0"/>
                  <a:t/>
                </a:r>
                <a:r>
                  <a:rPr lang="ru-RU" sz="4000" dirty="0" smtClean="0"/>
                  <a:t>  43рубля   ---- 50%</a:t>
                </a:r>
              </a:p>
              <a:p>
                <a:pPr marL="0" indent="0">
                  <a:buNone/>
                </a:pPr>
                <a:r>
                  <a:rPr lang="ru-RU" sz="4000" dirty="0" smtClean="0"/>
                  <a:t>43· 12+86· 3 =516+258=774</a:t>
                </a:r>
                <a:endParaRPr lang="ru-RU" sz="4000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89249" y="1250302"/>
                <a:ext cx="11196735" cy="4998097"/>
              </a:xfrm>
              <a:blipFill rotWithShape="0">
                <a:blip r:embed="rId2"/>
                <a:stretch>
                  <a:fillRect l="-1905" t="-21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Стрелка вправо 3"/>
          <p:cNvSpPr/>
          <p:nvPr/>
        </p:nvSpPr>
        <p:spPr>
          <a:xfrm>
            <a:off x="3424335" y="2922815"/>
            <a:ext cx="419877" cy="21460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6848669" y="2922815"/>
            <a:ext cx="475861" cy="191278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9223310" y="2922815"/>
            <a:ext cx="363894" cy="21460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10433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Геометрия</a:t>
            </a:r>
            <a:endParaRPr lang="ru-RU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233266" y="1853249"/>
                <a:ext cx="5266386" cy="4200244"/>
              </a:xfrm>
            </p:spPr>
            <p:txBody>
              <a:bodyPr>
                <a:normAutofit/>
              </a:bodyPr>
              <a:lstStyle/>
              <a:p>
                <a:pPr marL="742950" indent="-742950">
                  <a:buFont typeface="+mj-lt"/>
                  <a:buAutoNum type="arabicPeriod"/>
                </a:pPr>
                <a:r>
                  <a:rPr lang="ru-RU" sz="4000" dirty="0" smtClean="0"/>
                  <a:t>АВ=44, ‹ЕАВ=45</a:t>
                </a:r>
                <a:r>
                  <a:rPr lang="en-US" sz="4000" dirty="0" smtClean="0"/>
                  <a:t>º</a:t>
                </a:r>
                <a:r>
                  <a:rPr lang="ru-RU" sz="4000" dirty="0" smtClean="0"/>
                  <a:t>,</a:t>
                </a:r>
                <a:r>
                  <a:rPr lang="ru-RU" sz="4000" dirty="0"/>
                  <a:t/>
                </a:r>
                <a:r>
                  <a:rPr lang="ru-RU" sz="4000" dirty="0" smtClean="0"/>
                  <a:t>‹АЕВ=45</a:t>
                </a:r>
                <a:r>
                  <a:rPr lang="en-US" sz="4000" dirty="0" smtClean="0"/>
                  <a:t>º</a:t>
                </a:r>
                <a:endParaRPr lang="ru-RU" sz="4000" dirty="0" smtClean="0"/>
              </a:p>
              <a:p>
                <a:pPr marL="0" indent="0">
                  <a:buNone/>
                </a:pPr>
                <a:r>
                  <a:rPr lang="ru-RU" sz="4000" dirty="0" smtClean="0"/>
                  <a:t>ВЕ=44, ЕС=77-44=33,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4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ru-RU" sz="4000" dirty="0"/>
                          <m:t>Е</m:t>
                        </m:r>
                        <m:r>
                          <m:rPr>
                            <m:nor/>
                          </m:rPr>
                          <a:rPr lang="en-US" sz="4000" dirty="0"/>
                          <m:t>D</m:t>
                        </m:r>
                      </m:e>
                      <m:sup>
                        <m:r>
                          <a:rPr lang="ru-RU" sz="4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4000" dirty="0" smtClean="0"/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4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4000" b="0" i="1" smtClean="0">
                            <a:latin typeface="Cambria Math" panose="02040503050406030204" pitchFamily="18" charset="0"/>
                          </a:rPr>
                          <m:t>33</m:t>
                        </m:r>
                      </m:e>
                      <m:sup>
                        <m:r>
                          <a:rPr lang="ru-RU" sz="4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ru-RU" sz="4000" b="0" i="0" smtClean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ru-RU" sz="400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ru-RU" sz="4000" dirty="0"/>
                          <m:t>44</m:t>
                        </m:r>
                      </m:e>
                      <m:sup>
                        <m:r>
                          <a:rPr lang="ru-RU" sz="40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4000" dirty="0" smtClean="0"/>
                  <a:t>=3025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ru-RU" sz="4000" dirty="0"/>
                      <m:t>Е</m:t>
                    </m:r>
                    <m:r>
                      <m:rPr>
                        <m:nor/>
                      </m:rPr>
                      <a:rPr lang="en-US" sz="4000" dirty="0"/>
                      <m:t>D</m:t>
                    </m:r>
                  </m:oMath>
                </a14:m>
                <a:r>
                  <a:rPr lang="ru-RU" sz="4000" dirty="0" smtClean="0"/>
                  <a:t>= 55</a:t>
                </a:r>
                <a:endParaRPr lang="ru-RU" sz="4000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233266" y="1853249"/>
                <a:ext cx="5266386" cy="4200244"/>
              </a:xfrm>
              <a:blipFill rotWithShape="0">
                <a:blip r:embed="rId2"/>
                <a:stretch>
                  <a:fillRect l="-4051" t="-2612" r="-254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Объект 16"/>
          <p:cNvSpPr>
            <a:spLocks noGrp="1"/>
          </p:cNvSpPr>
          <p:nvPr>
            <p:ph sz="half" idx="2"/>
          </p:nvPr>
        </p:nvSpPr>
        <p:spPr>
          <a:xfrm>
            <a:off x="5719665" y="1853248"/>
            <a:ext cx="4396341" cy="4200245"/>
          </a:xfrm>
          <a:noFill/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5719665" y="2369976"/>
            <a:ext cx="401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518300" y="2369976"/>
            <a:ext cx="2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9737752" y="5138170"/>
            <a:ext cx="313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5719665" y="5138170"/>
            <a:ext cx="276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6016563" y="3015870"/>
            <a:ext cx="3700497" cy="226502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42" name="Прямая соединительная линия 41"/>
          <p:cNvCxnSpPr/>
          <p:nvPr/>
        </p:nvCxnSpPr>
        <p:spPr>
          <a:xfrm flipV="1">
            <a:off x="6020436" y="3027159"/>
            <a:ext cx="2305968" cy="22537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8347096" y="3027159"/>
            <a:ext cx="1369964" cy="22986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8296318" y="2463282"/>
            <a:ext cx="5117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</a:t>
            </a:r>
            <a:endParaRPr lang="ru-RU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3942276" y="2873204"/>
            <a:ext cx="776377" cy="30791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1310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81135" y="1455576"/>
            <a:ext cx="106462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smtClean="0"/>
              <a:t> </a:t>
            </a:r>
            <a:endParaRPr lang="ru-RU" sz="4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5111" y="1660849"/>
            <a:ext cx="1056225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5400" b="1" dirty="0">
                <a:solidFill>
                  <a:srgbClr val="00FFFF"/>
                </a:solidFill>
              </a:rPr>
              <a:t>Математику уж за то любить надо, что она ум в порядок </a:t>
            </a:r>
            <a:r>
              <a:rPr lang="ru-RU" sz="5400" b="1" dirty="0" smtClean="0">
                <a:solidFill>
                  <a:srgbClr val="00FFFF"/>
                </a:solidFill>
              </a:rPr>
              <a:t>приводит </a:t>
            </a:r>
          </a:p>
          <a:p>
            <a:pPr algn="ctr">
              <a:defRPr/>
            </a:pPr>
            <a:r>
              <a:rPr lang="ru-RU" sz="5400" i="1" dirty="0" smtClean="0"/>
              <a:t>                        М. Ломоносов</a:t>
            </a:r>
          </a:p>
          <a:p>
            <a:pPr algn="ctr">
              <a:defRPr/>
            </a:pPr>
            <a:endParaRPr lang="ru-RU" sz="5400" b="1" i="1" dirty="0"/>
          </a:p>
        </p:txBody>
      </p:sp>
    </p:spTree>
    <p:extLst>
      <p:ext uri="{BB962C8B-B14F-4D97-AF65-F5344CB8AC3E}">
        <p14:creationId xmlns:p14="http://schemas.microsoft.com/office/powerpoint/2010/main" xmlns="" val="29435720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319</TotalTime>
  <Words>242</Words>
  <Application>Microsoft Office PowerPoint</Application>
  <PresentationFormat>Произвольный</PresentationFormat>
  <Paragraphs>66</Paragraphs>
  <Slides>15</Slides>
  <Notes>2</Notes>
  <HiddenSlides>4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Ион</vt:lpstr>
      <vt:lpstr>Великолепная четверка</vt:lpstr>
      <vt:lpstr>План урока</vt:lpstr>
      <vt:lpstr>Слайд 3</vt:lpstr>
      <vt:lpstr>Слайд 4</vt:lpstr>
      <vt:lpstr>Слайд 5</vt:lpstr>
      <vt:lpstr>Слайд 6</vt:lpstr>
      <vt:lpstr>Арифметика</vt:lpstr>
      <vt:lpstr>Уравнение</vt:lpstr>
      <vt:lpstr>Задача на проценты</vt:lpstr>
      <vt:lpstr>Геометрия</vt:lpstr>
      <vt:lpstr>Тест </vt:lpstr>
      <vt:lpstr>Геометрия</vt:lpstr>
      <vt:lpstr>Ответы  </vt:lpstr>
      <vt:lpstr>Геометрия</vt:lpstr>
      <vt:lpstr>Слайд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Великолепная четверка</dc:title>
  <dc:creator>01</dc:creator>
  <cp:lastModifiedBy>Учитель</cp:lastModifiedBy>
  <cp:revision>30</cp:revision>
  <dcterms:created xsi:type="dcterms:W3CDTF">2028-05-10T09:06:44Z</dcterms:created>
  <dcterms:modified xsi:type="dcterms:W3CDTF">2019-02-16T03:18:06Z</dcterms:modified>
</cp:coreProperties>
</file>